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1" r:id="rId19"/>
    <p:sldId id="273" r:id="rId20"/>
    <p:sldId id="274" r:id="rId21"/>
    <p:sldId id="275" r:id="rId22"/>
    <p:sldId id="276" r:id="rId23"/>
    <p:sldId id="277" r:id="rId24"/>
    <p:sldId id="278" r:id="rId25"/>
    <p:sldId id="279" r:id="rId26"/>
    <p:sldId id="280" r:id="rId27"/>
    <p:sldId id="283" r:id="rId28"/>
    <p:sldId id="284"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898" autoAdjust="0"/>
  </p:normalViewPr>
  <p:slideViewPr>
    <p:cSldViewPr snapToGrid="0">
      <p:cViewPr varScale="1">
        <p:scale>
          <a:sx n="56" d="100"/>
          <a:sy n="56" d="100"/>
        </p:scale>
        <p:origin x="126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D652E-2B9D-449E-AD52-5CFCE2805A20}" type="datetimeFigureOut">
              <a:rPr lang="en-US" smtClean="0"/>
              <a:t>4/5/2021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3BCC6-269C-43E6-94B3-A2EDCF44DED6}" type="slidenum">
              <a:rPr lang="en-US" smtClean="0"/>
              <a:t>‹#›</a:t>
            </a:fld>
            <a:endParaRPr lang="en-US"/>
          </a:p>
        </p:txBody>
      </p:sp>
    </p:spTree>
    <p:extLst>
      <p:ext uri="{BB962C8B-B14F-4D97-AF65-F5344CB8AC3E}">
        <p14:creationId xmlns:p14="http://schemas.microsoft.com/office/powerpoint/2010/main" val="1005611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United States health care sector consists of various players. These set of players making the US healthcare sector comprises of the clinicians, insurance plans, hospitals and other health care facilities (</a:t>
            </a:r>
            <a:r>
              <a:rPr lang="en-US" dirty="0" smtClean="0"/>
              <a:t>Niles, 2018</a:t>
            </a:r>
            <a:r>
              <a:rPr lang="en-US" dirty="0" smtClean="0"/>
              <a:t>). These</a:t>
            </a:r>
            <a:r>
              <a:rPr lang="en-US" baseline="0" dirty="0" smtClean="0"/>
              <a:t> players at times might operate in networks, and independent practices among others.</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2</a:t>
            </a:fld>
            <a:endParaRPr lang="en-US"/>
          </a:p>
        </p:txBody>
      </p:sp>
    </p:spTree>
    <p:extLst>
      <p:ext uri="{BB962C8B-B14F-4D97-AF65-F5344CB8AC3E}">
        <p14:creationId xmlns:p14="http://schemas.microsoft.com/office/powerpoint/2010/main" val="3196718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Between</a:t>
            </a:r>
            <a:r>
              <a:rPr lang="en-US" baseline="0" dirty="0" smtClean="0"/>
              <a:t> 1930 and 1950s, there occurs a great depression that necessitates for there to be a health care insurance. This makes Henry Kaiser to secure a fixed rate of health care for his five thousand aqueduct workers (</a:t>
            </a:r>
            <a:r>
              <a:rPr lang="en-US" dirty="0" smtClean="0"/>
              <a:t>Niles, 2018</a:t>
            </a:r>
            <a:r>
              <a:rPr lang="en-US" baseline="0" dirty="0" smtClean="0"/>
              <a:t>). This leads to the formation of a health care plan that is named after Henry Kaiser; the Kaiser Permanente Health Plan. As time went by, the health plan evolved into the modern managed care system and it is what is currently providing the basis fort the HMOs and the PPOs.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11</a:t>
            </a:fld>
            <a:endParaRPr lang="en-US"/>
          </a:p>
        </p:txBody>
      </p:sp>
    </p:spTree>
    <p:extLst>
      <p:ext uri="{BB962C8B-B14F-4D97-AF65-F5344CB8AC3E}">
        <p14:creationId xmlns:p14="http://schemas.microsoft.com/office/powerpoint/2010/main" val="2890749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1935, the then U.S President, Franklin D. Roosevelt</a:t>
            </a:r>
            <a:r>
              <a:rPr lang="en-US" baseline="0" dirty="0" smtClean="0"/>
              <a:t> passed the Social Security Act. Initially, it was meant to accommodate the health insurance plan but it got scrapped-off due to political pressure (</a:t>
            </a:r>
            <a:r>
              <a:rPr lang="en-US" dirty="0" err="1" smtClean="0"/>
              <a:t>Sultz</a:t>
            </a:r>
            <a:r>
              <a:rPr lang="en-US" dirty="0" smtClean="0"/>
              <a:t>, et al., 2014</a:t>
            </a:r>
            <a:r>
              <a:rPr lang="en-US" baseline="0" dirty="0" smtClean="0"/>
              <a:t>). however, companies continued to offer their assistance to the health care plan. Additionally, there were formed private health insurance companies to offer health covers due to the increasing demand for such services.</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12</a:t>
            </a:fld>
            <a:endParaRPr lang="en-US"/>
          </a:p>
        </p:txBody>
      </p:sp>
    </p:spTree>
    <p:extLst>
      <p:ext uri="{BB962C8B-B14F-4D97-AF65-F5344CB8AC3E}">
        <p14:creationId xmlns:p14="http://schemas.microsoft.com/office/powerpoint/2010/main" val="787927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1960s, the</a:t>
            </a:r>
            <a:r>
              <a:rPr lang="en-US" baseline="0" dirty="0" smtClean="0"/>
              <a:t> health care costs doubled within the American Health care system. There were private insurance for those who could afford it. at the same time there was a tremendous growth of the welfare programs for the poor. The elderly could no longer afford to pay for their healthcare needs. It is this that made the then U.S President, Lyndon Johnson to approve Medicaid and Medicare so that they could be used by the elderly within the United States of America (</a:t>
            </a:r>
            <a:r>
              <a:rPr lang="en-US" dirty="0" err="1" smtClean="0"/>
              <a:t>Sultz</a:t>
            </a:r>
            <a:r>
              <a:rPr lang="en-US" dirty="0" smtClean="0"/>
              <a:t>, et al., 2014</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13</a:t>
            </a:fld>
            <a:endParaRPr lang="en-US"/>
          </a:p>
        </p:txBody>
      </p:sp>
    </p:spTree>
    <p:extLst>
      <p:ext uri="{BB962C8B-B14F-4D97-AF65-F5344CB8AC3E}">
        <p14:creationId xmlns:p14="http://schemas.microsoft.com/office/powerpoint/2010/main" val="4269663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1970s,</a:t>
            </a:r>
            <a:r>
              <a:rPr lang="en-US" baseline="0" dirty="0" smtClean="0"/>
              <a:t> the then U.S. President, Nixon renames the group health plans HMOs. In the 1990s, the healthcare costs continues to increase and the Federal government tries to intervene to see whether it could reverse the health care costs, but it fails. This sees about 16% of the country’s population going uninsured. The same trend keeps on showing throughout the millennium and this leads many people to believing that the Medicare was not sustainable.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14</a:t>
            </a:fld>
            <a:endParaRPr lang="en-US"/>
          </a:p>
        </p:txBody>
      </p:sp>
    </p:spTree>
    <p:extLst>
      <p:ext uri="{BB962C8B-B14F-4D97-AF65-F5344CB8AC3E}">
        <p14:creationId xmlns:p14="http://schemas.microsoft.com/office/powerpoint/2010/main" val="3094554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President Barrack Obama passed the Affordable Care Act in 2010. This</a:t>
            </a:r>
            <a:r>
              <a:rPr lang="en-US" baseline="0" dirty="0" smtClean="0"/>
              <a:t> health care plan came with various advantages for the Americans as it initiated positive changes with the American Healthcare System. For example, people could not be denied coverage due to pre-existing health conditions. There was also founded the Healthcare Insurance Marketplace where people could compare the prices of healthcare plans on ACA-approved plans (</a:t>
            </a:r>
            <a:r>
              <a:rPr lang="en-US" dirty="0" err="1" smtClean="0"/>
              <a:t>Sultz</a:t>
            </a:r>
            <a:r>
              <a:rPr lang="en-US" dirty="0" smtClean="0"/>
              <a:t>, et al., 2014</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15</a:t>
            </a:fld>
            <a:endParaRPr lang="en-US"/>
          </a:p>
        </p:txBody>
      </p:sp>
    </p:spTree>
    <p:extLst>
      <p:ext uri="{BB962C8B-B14F-4D97-AF65-F5344CB8AC3E}">
        <p14:creationId xmlns:p14="http://schemas.microsoft.com/office/powerpoint/2010/main" val="4179324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common costs</a:t>
            </a:r>
            <a:r>
              <a:rPr lang="en-US" baseline="0" dirty="0" smtClean="0"/>
              <a:t> that are associated with health care system in the U.S. are copayment, coinsurance and deductible. A copayment refers to a fixed amount that is paid by all enrollees which is meant to cover for the cots of medical services or items that the enrollees use (</a:t>
            </a:r>
            <a:r>
              <a:rPr lang="en-US" dirty="0" smtClean="0"/>
              <a:t>Yong, Saunders, Olsen, &amp; Institute of Medicine, 2010</a:t>
            </a:r>
            <a:r>
              <a:rPr lang="en-US" baseline="0" dirty="0" smtClean="0"/>
              <a:t>). Coinsurance refers to a fixed percentage of the amount that is allowed to cover for service or item that all enrollees must contribute. Deductible refers to the amount that an enrollee has to pay before the plan starts to pay for most of the covered items and services.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16</a:t>
            </a:fld>
            <a:endParaRPr lang="en-US"/>
          </a:p>
        </p:txBody>
      </p:sp>
    </p:spTree>
    <p:extLst>
      <p:ext uri="{BB962C8B-B14F-4D97-AF65-F5344CB8AC3E}">
        <p14:creationId xmlns:p14="http://schemas.microsoft.com/office/powerpoint/2010/main" val="3589942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concepts of value and quality have</a:t>
            </a:r>
            <a:r>
              <a:rPr lang="en-US" baseline="0" dirty="0" smtClean="0"/>
              <a:t> positively influenced the healthcare delivery in the U.S. It is due to these two concepts that there has been innovations in medical practices, patient-centered systems and patient empowerment (</a:t>
            </a:r>
            <a:r>
              <a:rPr lang="en-US" dirty="0" smtClean="0"/>
              <a:t>Yong, et al.,</a:t>
            </a:r>
            <a:r>
              <a:rPr lang="en-US" baseline="0" dirty="0" smtClean="0"/>
              <a:t> 2010</a:t>
            </a:r>
            <a:r>
              <a:rPr lang="en-US" baseline="0" dirty="0" smtClean="0"/>
              <a:t>). All these are meant to improve the quality of the healthcare delivery.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17</a:t>
            </a:fld>
            <a:endParaRPr lang="en-US"/>
          </a:p>
        </p:txBody>
      </p:sp>
    </p:spTree>
    <p:extLst>
      <p:ext uri="{BB962C8B-B14F-4D97-AF65-F5344CB8AC3E}">
        <p14:creationId xmlns:p14="http://schemas.microsoft.com/office/powerpoint/2010/main" val="705990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patient’s eligibility can change at any given point. Eligibility</a:t>
            </a:r>
            <a:r>
              <a:rPr lang="en-US" baseline="0" dirty="0" smtClean="0"/>
              <a:t> relies on factors such as age, economic conditions and health among others. once a patient has an insurance healthcare plan or cover in force, he or she can reap various benefits such as accessibility to healthcare services. </a:t>
            </a:r>
            <a:r>
              <a:rPr lang="en-US" dirty="0" smtClean="0"/>
              <a:t>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18</a:t>
            </a:fld>
            <a:endParaRPr lang="en-US"/>
          </a:p>
        </p:txBody>
      </p:sp>
    </p:spTree>
    <p:extLst>
      <p:ext uri="{BB962C8B-B14F-4D97-AF65-F5344CB8AC3E}">
        <p14:creationId xmlns:p14="http://schemas.microsoft.com/office/powerpoint/2010/main" val="1597344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issues facing the healthcare system in the United States of America is that of failing to address the growing consumerism among patients. Patients</a:t>
            </a:r>
            <a:r>
              <a:rPr lang="en-US" baseline="0" dirty="0" smtClean="0"/>
              <a:t> have been going through healthcare information posted on the internet and the other social media. this has made the patients to be aware of their health needs. The other major issue facing the healthcare system is that of fraud and waste. This has led there to be realized wastage of resources and hence making the health care cost to rise to historic levels (</a:t>
            </a:r>
            <a:r>
              <a:rPr lang="en-US" dirty="0" err="1" smtClean="0"/>
              <a:t>Synovitz</a:t>
            </a:r>
            <a:r>
              <a:rPr lang="en-US" dirty="0" smtClean="0"/>
              <a:t>, et al., 2020</a:t>
            </a:r>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19</a:t>
            </a:fld>
            <a:endParaRPr lang="en-US"/>
          </a:p>
        </p:txBody>
      </p:sp>
    </p:spTree>
    <p:extLst>
      <p:ext uri="{BB962C8B-B14F-4D97-AF65-F5344CB8AC3E}">
        <p14:creationId xmlns:p14="http://schemas.microsoft.com/office/powerpoint/2010/main" val="1681068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major issue facing the U.S healthcare system is that of slow integration of the information technology in the healthcare industry. the adoption of information technology within the health care industry has been thought to</a:t>
            </a:r>
            <a:r>
              <a:rPr lang="en-US" baseline="0" dirty="0" smtClean="0"/>
              <a:t> be capable of improving the quality of the health care services through prevention of medical errors and enhancing consumer confidence in the health care system in the country (</a:t>
            </a:r>
            <a:r>
              <a:rPr lang="en-US" dirty="0" smtClean="0"/>
              <a:t>Blumenthal, et al., 2001</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20</a:t>
            </a:fld>
            <a:endParaRPr lang="en-US"/>
          </a:p>
        </p:txBody>
      </p:sp>
    </p:spTree>
    <p:extLst>
      <p:ext uri="{BB962C8B-B14F-4D97-AF65-F5344CB8AC3E}">
        <p14:creationId xmlns:p14="http://schemas.microsoft.com/office/powerpoint/2010/main" val="662517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different players operating</a:t>
            </a:r>
            <a:r>
              <a:rPr lang="en-US" baseline="0" dirty="0" smtClean="0"/>
              <a:t> within the healthcare sector are either operating in private or in the public sector. additionally, there are those who operate for-profit and others not-for-profit organizations (</a:t>
            </a:r>
            <a:r>
              <a:rPr lang="en-US" dirty="0" smtClean="0"/>
              <a:t>Niles, 2018</a:t>
            </a:r>
            <a:r>
              <a:rPr lang="en-US" baseline="0" dirty="0" smtClean="0"/>
              <a:t>). However, the health care sector is under the regulation of some organizations which are run by the government and others by voluntary organizations.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3</a:t>
            </a:fld>
            <a:endParaRPr lang="en-US"/>
          </a:p>
        </p:txBody>
      </p:sp>
    </p:spTree>
    <p:extLst>
      <p:ext uri="{BB962C8B-B14F-4D97-AF65-F5344CB8AC3E}">
        <p14:creationId xmlns:p14="http://schemas.microsoft.com/office/powerpoint/2010/main" val="1748224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Inability to assimilate the ever increasing complex science base is another issue facing the healthcare system in the U.S. Over </a:t>
            </a:r>
            <a:r>
              <a:rPr lang="en-US" sz="1100" dirty="0" smtClean="0"/>
              <a:t>the last 50 years, there has been witnessed extraordinary advances</a:t>
            </a:r>
            <a:r>
              <a:rPr lang="en-US" sz="1100" baseline="0" dirty="0" smtClean="0"/>
              <a:t> in clinical knowledge as well as technology. In the past, the healthcare professionals such as the clinicians were thought to be able to effectively use the knowledge that they had obtained in school to advance the health care industry (</a:t>
            </a:r>
            <a:r>
              <a:rPr lang="en-US" sz="1100" dirty="0" smtClean="0"/>
              <a:t>Blumenthal, et al., 2001</a:t>
            </a:r>
            <a:r>
              <a:rPr lang="en-US" sz="1100" baseline="0" dirty="0" smtClean="0"/>
              <a:t>). this has proved to be not possible since the mind of the human beings is unable to retain all the knowledge that has been found. In addition,  there is no support base which could help them in redistributing and using of the knowledge so far found.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21</a:t>
            </a:fld>
            <a:endParaRPr lang="en-US"/>
          </a:p>
        </p:txBody>
      </p:sp>
    </p:spTree>
    <p:extLst>
      <p:ext uri="{BB962C8B-B14F-4D97-AF65-F5344CB8AC3E}">
        <p14:creationId xmlns:p14="http://schemas.microsoft.com/office/powerpoint/2010/main" val="2059835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healthcare issue is that of poor accommodation of patient’s needs. Different</a:t>
            </a:r>
            <a:r>
              <a:rPr lang="en-US" baseline="0" dirty="0" smtClean="0"/>
              <a:t> patients have different care needs and for the healthcare system to meet these varying health needs, it is required to be able to be flexible and have diverse resources (</a:t>
            </a:r>
            <a:r>
              <a:rPr lang="en-US" dirty="0" smtClean="0"/>
              <a:t>Blumenthal, et al., 2001</a:t>
            </a:r>
            <a:r>
              <a:rPr lang="en-US" baseline="0" dirty="0" smtClean="0"/>
              <a:t>). Currently, the healthcare facilities have plenty of healthcare resources for acute care but inadequate resources for chronic diseases.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22</a:t>
            </a:fld>
            <a:endParaRPr lang="en-US"/>
          </a:p>
        </p:txBody>
      </p:sp>
    </p:spTree>
    <p:extLst>
      <p:ext uri="{BB962C8B-B14F-4D97-AF65-F5344CB8AC3E}">
        <p14:creationId xmlns:p14="http://schemas.microsoft.com/office/powerpoint/2010/main" val="2154396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Medical errors and malpractice has been another major issue in healthcare delivery</a:t>
            </a:r>
            <a:r>
              <a:rPr lang="en-US" baseline="0" dirty="0" smtClean="0"/>
              <a:t> in the U.S. medical error refers to a failure of a planed action or the utilization of the wrong medical plan. For instance, it has been found that some surgeons have resulted to operating on the wrong patients, operated on the wrong part of </a:t>
            </a:r>
            <a:r>
              <a:rPr lang="en-US" baseline="0" dirty="0" err="1" smtClean="0"/>
              <a:t>te</a:t>
            </a:r>
            <a:r>
              <a:rPr lang="en-US" baseline="0" dirty="0" smtClean="0"/>
              <a:t> body or even medical errors.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23</a:t>
            </a:fld>
            <a:endParaRPr lang="en-US"/>
          </a:p>
        </p:txBody>
      </p:sp>
    </p:spTree>
    <p:extLst>
      <p:ext uri="{BB962C8B-B14F-4D97-AF65-F5344CB8AC3E}">
        <p14:creationId xmlns:p14="http://schemas.microsoft.com/office/powerpoint/2010/main" val="1956746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various ways through which the issues witnessed in the health care system can be alleviated. One of the</a:t>
            </a:r>
            <a:r>
              <a:rPr lang="en-US" baseline="0" dirty="0" smtClean="0"/>
              <a:t> various ways is increasing transparency. This can be assured by the implementation of strategies as well as tactics that are meant to address the growth of medical costs (</a:t>
            </a:r>
            <a:r>
              <a:rPr lang="en-US" dirty="0" smtClean="0"/>
              <a:t>Blumenthal, et al., 2001</a:t>
            </a:r>
            <a:r>
              <a:rPr lang="en-US" baseline="0" dirty="0" smtClean="0"/>
              <a:t>). The other measure is that of enhancing consumer experience. consumer experience can be enhanced through understanding, addressing and assuring all consumer interactions and outcomes are easy and streamlined.</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24</a:t>
            </a:fld>
            <a:endParaRPr lang="en-US"/>
          </a:p>
        </p:txBody>
      </p:sp>
    </p:spTree>
    <p:extLst>
      <p:ext uri="{BB962C8B-B14F-4D97-AF65-F5344CB8AC3E}">
        <p14:creationId xmlns:p14="http://schemas.microsoft.com/office/powerpoint/2010/main" val="1529142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Transformation of the</a:t>
            </a:r>
            <a:r>
              <a:rPr lang="en-US" baseline="0" dirty="0" smtClean="0"/>
              <a:t> healthcare delivery system could also help in dealing with the issues that are being faced within the healthcare system in the U.S. For instance, the occurrence of medical errors can be alleviated through transforming the healthcare system (</a:t>
            </a:r>
            <a:r>
              <a:rPr lang="en-US" dirty="0" smtClean="0"/>
              <a:t>Blumenthal, et al., 2001</a:t>
            </a:r>
            <a:r>
              <a:rPr lang="en-US" baseline="0" dirty="0" smtClean="0"/>
              <a:t>). Through the transformation of the health care sector can operationalize and scale coordination of healthcare services. In addition, the collaboration between community-based and the healthcare organizations could also assist in streamlining the operations of the healthcare organizations in the U.S.</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25</a:t>
            </a:fld>
            <a:endParaRPr lang="en-US"/>
          </a:p>
        </p:txBody>
      </p:sp>
    </p:spTree>
    <p:extLst>
      <p:ext uri="{BB962C8B-B14F-4D97-AF65-F5344CB8AC3E}">
        <p14:creationId xmlns:p14="http://schemas.microsoft.com/office/powerpoint/2010/main" val="2363356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Federal government plays important roles in the health care sector in the United States of America. For</a:t>
            </a:r>
            <a:r>
              <a:rPr lang="en-US" baseline="0" dirty="0" smtClean="0"/>
              <a:t> instance, the government sponsors applied research which is meant to improve medical practices. The government also acts as a regulator within the health care industry.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27</a:t>
            </a:fld>
            <a:endParaRPr lang="en-US"/>
          </a:p>
        </p:txBody>
      </p:sp>
    </p:spTree>
    <p:extLst>
      <p:ext uri="{BB962C8B-B14F-4D97-AF65-F5344CB8AC3E}">
        <p14:creationId xmlns:p14="http://schemas.microsoft.com/office/powerpoint/2010/main" val="1856975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have a set of regulatory strategies that are to be applied by the Federal government to regulate the health care industry. the government also needs to set standards</a:t>
            </a:r>
            <a:r>
              <a:rPr lang="en-US" baseline="0" dirty="0" smtClean="0"/>
              <a:t> that will be followed by the various players within the healthcare sector. The final thing in the strategic plan is to review how the industry is doing. This will give the government of the agency tasked with reviewing to note the areas that have been doing well and the ones that have not been adhering to the set forth plan.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28</a:t>
            </a:fld>
            <a:endParaRPr lang="en-US"/>
          </a:p>
        </p:txBody>
      </p:sp>
    </p:spTree>
    <p:extLst>
      <p:ext uri="{BB962C8B-B14F-4D97-AF65-F5344CB8AC3E}">
        <p14:creationId xmlns:p14="http://schemas.microsoft.com/office/powerpoint/2010/main" val="58095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 during the late 1700s domestic and traditional healing measures were adopted throughout</a:t>
            </a:r>
            <a:r>
              <a:rPr lang="en-US" baseline="0" dirty="0" smtClean="0"/>
              <a:t> the nation. Healthcare services were mainly offered by the women. However, there were some few doctors spread within the different cities and states and could only make calls when the situation necessitated them to do so. Afterwards, there were brought medical colleges into the United States of America (</a:t>
            </a:r>
            <a:r>
              <a:rPr lang="en-US" dirty="0" smtClean="0"/>
              <a:t>Niles, 2018</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4</a:t>
            </a:fld>
            <a:endParaRPr lang="en-US"/>
          </a:p>
        </p:txBody>
      </p:sp>
    </p:spTree>
    <p:extLst>
      <p:ext uri="{BB962C8B-B14F-4D97-AF65-F5344CB8AC3E}">
        <p14:creationId xmlns:p14="http://schemas.microsoft.com/office/powerpoint/2010/main" val="145037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medical colleges that were established within the U.S. brought about some sort of standardization of the health care practices. For instance, it</a:t>
            </a:r>
            <a:r>
              <a:rPr lang="en-US" baseline="0" dirty="0" smtClean="0"/>
              <a:t> was the medical colleges that led to the licensing for the physicians. This made the doctors to be trusted authorities. In addition, due to urbanization which was taking place during this period, the cities became overcrowded and due to the close conditions there were poor sanitation (</a:t>
            </a:r>
            <a:r>
              <a:rPr lang="en-US" dirty="0" err="1" smtClean="0"/>
              <a:t>Sultz</a:t>
            </a:r>
            <a:r>
              <a:rPr lang="en-US" dirty="0" smtClean="0"/>
              <a:t>, &amp; Young, 2014</a:t>
            </a:r>
            <a:r>
              <a:rPr lang="en-US" baseline="0" dirty="0" smtClean="0"/>
              <a:t>). The close conditions and the poor sanitation within the urban centers led to the spread of diseases.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5</a:t>
            </a:fld>
            <a:endParaRPr lang="en-US"/>
          </a:p>
        </p:txBody>
      </p:sp>
    </p:spTree>
    <p:extLst>
      <p:ext uri="{BB962C8B-B14F-4D97-AF65-F5344CB8AC3E}">
        <p14:creationId xmlns:p14="http://schemas.microsoft.com/office/powerpoint/2010/main" val="463303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medical practitioners formed the American Medical Association between 1846</a:t>
            </a:r>
            <a:r>
              <a:rPr lang="en-US" baseline="0" dirty="0" smtClean="0"/>
              <a:t> and 1899. Immediately, the medical association starts to regulate the prescription medications. The railroad was being constructed during this time and there were many injuries that were been reported by the railroad constructors (</a:t>
            </a:r>
            <a:r>
              <a:rPr lang="en-US" dirty="0" err="1" smtClean="0"/>
              <a:t>Sultz</a:t>
            </a:r>
            <a:r>
              <a:rPr lang="en-US" dirty="0" smtClean="0"/>
              <a:t>, et al., 2014</a:t>
            </a:r>
            <a:r>
              <a:rPr lang="en-US" baseline="0" dirty="0" smtClean="0"/>
              <a:t>). It is this increasing railroad injuries that necessitated the formation of the medical programs in order to offer health care services effectively.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6</a:t>
            </a:fld>
            <a:endParaRPr lang="en-US"/>
          </a:p>
        </p:txBody>
      </p:sp>
    </p:spTree>
    <p:extLst>
      <p:ext uri="{BB962C8B-B14F-4D97-AF65-F5344CB8AC3E}">
        <p14:creationId xmlns:p14="http://schemas.microsoft.com/office/powerpoint/2010/main" val="196535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Specialization in medicine took-off during the time when there were formed medical programs. There were some doctors who decided to specialize in railway surgery while others were getting involved in sharing healthcare</a:t>
            </a:r>
            <a:r>
              <a:rPr lang="en-US" baseline="0" dirty="0" smtClean="0"/>
              <a:t> information within the society. they started offering medical services at a fee and the fee was due during every visit by the patient. This necessitated the need for the workers to have private health insurance pools which enabled them to meet the increasing healthcare bills (</a:t>
            </a:r>
            <a:r>
              <a:rPr lang="en-US" dirty="0" err="1" smtClean="0"/>
              <a:t>Sultz</a:t>
            </a:r>
            <a:r>
              <a:rPr lang="en-US" dirty="0" smtClean="0"/>
              <a:t>, et al., 2014</a:t>
            </a:r>
            <a:r>
              <a:rPr lang="en-US" baseline="0" dirty="0" smtClean="0"/>
              <a:t>). The employers were also not left behind, they started to occasionally offer healthcare benefits to their workers.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7</a:t>
            </a:fld>
            <a:endParaRPr lang="en-US"/>
          </a:p>
        </p:txBody>
      </p:sp>
    </p:spTree>
    <p:extLst>
      <p:ext uri="{BB962C8B-B14F-4D97-AF65-F5344CB8AC3E}">
        <p14:creationId xmlns:p14="http://schemas.microsoft.com/office/powerpoint/2010/main" val="716380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 health care system continued to improve between 1900 and 1920s. During</a:t>
            </a:r>
            <a:r>
              <a:rPr lang="en-US" baseline="0" dirty="0" smtClean="0"/>
              <a:t> the early 1900s, the American Medical Association continued to increase its membership with half of it being the physicians across the states. The surgeons continues to advance their services as they began to offer services such as removing of tumors and infected tonsils. The progressive party was also not left behind in the journey to improving the healthcare system of the nation as it brought the idea of establishing a National Health Services that was meant for the elderly, disabled and jobless persons (</a:t>
            </a:r>
            <a:r>
              <a:rPr lang="en-US" dirty="0" err="1" smtClean="0"/>
              <a:t>Sultz</a:t>
            </a:r>
            <a:r>
              <a:rPr lang="en-US" dirty="0" smtClean="0"/>
              <a:t>, et al., 2014</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8</a:t>
            </a:fld>
            <a:endParaRPr lang="en-US"/>
          </a:p>
        </p:txBody>
      </p:sp>
    </p:spTree>
    <p:extLst>
      <p:ext uri="{BB962C8B-B14F-4D97-AF65-F5344CB8AC3E}">
        <p14:creationId xmlns:p14="http://schemas.microsoft.com/office/powerpoint/2010/main" val="4214573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 that had</a:t>
            </a:r>
            <a:r>
              <a:rPr lang="en-US" baseline="0" dirty="0" smtClean="0"/>
              <a:t> been proposed by the Progressive Party gets opposed by the American Medical Association and other organizations. The Progressive party gets dissolved in 1916, but still its idea gets influential in the later years (</a:t>
            </a:r>
            <a:r>
              <a:rPr lang="en-US" dirty="0" smtClean="0"/>
              <a:t>Niles, 2018</a:t>
            </a:r>
            <a:r>
              <a:rPr lang="en-US" baseline="0" dirty="0" smtClean="0"/>
              <a:t>). During the 1920, the hospitals are made modern, clean health care facilities and the General Motors industry agrees to insure 180,000 of its employees.  </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9</a:t>
            </a:fld>
            <a:endParaRPr lang="en-US"/>
          </a:p>
        </p:txBody>
      </p:sp>
    </p:spTree>
    <p:extLst>
      <p:ext uri="{BB962C8B-B14F-4D97-AF65-F5344CB8AC3E}">
        <p14:creationId xmlns:p14="http://schemas.microsoft.com/office/powerpoint/2010/main" val="3627996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1929, a Dallas-based</a:t>
            </a:r>
            <a:r>
              <a:rPr lang="en-US" baseline="0" dirty="0" smtClean="0"/>
              <a:t> Baylor hospital enters into an agreement with teachers from the local schools to offer healthcare plans for a monthly fee. The rest of the schools gets a word of what was happening in Dallas and they decide to enter into agreement with the organization to offer healthcare cover for a monthly fee. This turns out to be referred to as a Blue Shield which gets noted across the state. Due to its success in offering the healthcare services, it inspires the commercial health insurance organizations to enter into the market.</a:t>
            </a:r>
            <a:endParaRPr lang="en-US" dirty="0"/>
          </a:p>
        </p:txBody>
      </p:sp>
      <p:sp>
        <p:nvSpPr>
          <p:cNvPr id="4" name="Slide Number Placeholder 3"/>
          <p:cNvSpPr>
            <a:spLocks noGrp="1"/>
          </p:cNvSpPr>
          <p:nvPr>
            <p:ph type="sldNum" sz="quarter" idx="10"/>
          </p:nvPr>
        </p:nvSpPr>
        <p:spPr/>
        <p:txBody>
          <a:bodyPr/>
          <a:lstStyle/>
          <a:p>
            <a:fld id="{73F3BCC6-269C-43E6-94B3-A2EDCF44DED6}" type="slidenum">
              <a:rPr lang="en-US" smtClean="0"/>
              <a:t>10</a:t>
            </a:fld>
            <a:endParaRPr lang="en-US"/>
          </a:p>
        </p:txBody>
      </p:sp>
    </p:spTree>
    <p:extLst>
      <p:ext uri="{BB962C8B-B14F-4D97-AF65-F5344CB8AC3E}">
        <p14:creationId xmlns:p14="http://schemas.microsoft.com/office/powerpoint/2010/main" val="99456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1C1A212-EAB6-452C-98B7-607C11BAA291}" type="datetimeFigureOut">
              <a:rPr lang="en-US" smtClean="0"/>
              <a:t>4/5/2021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BFAE2C5-D399-4DC3-AA63-C51DCFCC5ED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465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1A212-EAB6-452C-98B7-607C11BAA291}"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AE2C5-D399-4DC3-AA63-C51DCFCC5ED7}" type="slidenum">
              <a:rPr lang="en-US" smtClean="0"/>
              <a:t>‹#›</a:t>
            </a:fld>
            <a:endParaRPr lang="en-US"/>
          </a:p>
        </p:txBody>
      </p:sp>
    </p:spTree>
    <p:extLst>
      <p:ext uri="{BB962C8B-B14F-4D97-AF65-F5344CB8AC3E}">
        <p14:creationId xmlns:p14="http://schemas.microsoft.com/office/powerpoint/2010/main" val="4110272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1A212-EAB6-452C-98B7-607C11BAA291}"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AE2C5-D399-4DC3-AA63-C51DCFCC5ED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511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1A212-EAB6-452C-98B7-607C11BAA291}"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AE2C5-D399-4DC3-AA63-C51DCFCC5ED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945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1A212-EAB6-452C-98B7-607C11BAA291}"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AE2C5-D399-4DC3-AA63-C51DCFCC5ED7}" type="slidenum">
              <a:rPr lang="en-US" smtClean="0"/>
              <a:t>‹#›</a:t>
            </a:fld>
            <a:endParaRPr lang="en-US"/>
          </a:p>
        </p:txBody>
      </p:sp>
    </p:spTree>
    <p:extLst>
      <p:ext uri="{BB962C8B-B14F-4D97-AF65-F5344CB8AC3E}">
        <p14:creationId xmlns:p14="http://schemas.microsoft.com/office/powerpoint/2010/main" val="145180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1A212-EAB6-452C-98B7-607C11BAA291}"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AE2C5-D399-4DC3-AA63-C51DCFCC5ED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0694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1A212-EAB6-452C-98B7-607C11BAA291}"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AE2C5-D399-4DC3-AA63-C51DCFCC5ED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807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C1A212-EAB6-452C-98B7-607C11BAA291}"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AE2C5-D399-4DC3-AA63-C51DCFCC5ED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0074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C1A212-EAB6-452C-98B7-607C11BAA291}"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AE2C5-D399-4DC3-AA63-C51DCFCC5ED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285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C1A212-EAB6-452C-98B7-607C11BAA291}"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AE2C5-D399-4DC3-AA63-C51DCFCC5ED7}" type="slidenum">
              <a:rPr lang="en-US" smtClean="0"/>
              <a:t>‹#›</a:t>
            </a:fld>
            <a:endParaRPr lang="en-US"/>
          </a:p>
        </p:txBody>
      </p:sp>
    </p:spTree>
    <p:extLst>
      <p:ext uri="{BB962C8B-B14F-4D97-AF65-F5344CB8AC3E}">
        <p14:creationId xmlns:p14="http://schemas.microsoft.com/office/powerpoint/2010/main" val="327704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1A212-EAB6-452C-98B7-607C11BAA291}" type="datetimeFigureOut">
              <a:rPr lang="en-US" smtClean="0"/>
              <a:t>4/5/2021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AE2C5-D399-4DC3-AA63-C51DCFCC5ED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199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C1A212-EAB6-452C-98B7-607C11BAA291}"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AE2C5-D399-4DC3-AA63-C51DCFCC5ED7}" type="slidenum">
              <a:rPr lang="en-US" smtClean="0"/>
              <a:t>‹#›</a:t>
            </a:fld>
            <a:endParaRPr lang="en-US"/>
          </a:p>
        </p:txBody>
      </p:sp>
    </p:spTree>
    <p:extLst>
      <p:ext uri="{BB962C8B-B14F-4D97-AF65-F5344CB8AC3E}">
        <p14:creationId xmlns:p14="http://schemas.microsoft.com/office/powerpoint/2010/main" val="41676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C1A212-EAB6-452C-98B7-607C11BAA291}" type="datetimeFigureOut">
              <a:rPr lang="en-US" smtClean="0"/>
              <a:t>4/5/2021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FAE2C5-D399-4DC3-AA63-C51DCFCC5ED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2138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C1A212-EAB6-452C-98B7-607C11BAA291}" type="datetimeFigureOut">
              <a:rPr lang="en-US" smtClean="0"/>
              <a:t>4/5/2021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FAE2C5-D399-4DC3-AA63-C51DCFCC5ED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877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1A212-EAB6-452C-98B7-607C11BAA291}" type="datetimeFigureOut">
              <a:rPr lang="en-US" smtClean="0"/>
              <a:t>4/5/2021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FAE2C5-D399-4DC3-AA63-C51DCFCC5ED7}" type="slidenum">
              <a:rPr lang="en-US" smtClean="0"/>
              <a:t>‹#›</a:t>
            </a:fld>
            <a:endParaRPr lang="en-US"/>
          </a:p>
        </p:txBody>
      </p:sp>
    </p:spTree>
    <p:extLst>
      <p:ext uri="{BB962C8B-B14F-4D97-AF65-F5344CB8AC3E}">
        <p14:creationId xmlns:p14="http://schemas.microsoft.com/office/powerpoint/2010/main" val="54770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1A212-EAB6-452C-98B7-607C11BAA291}"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AE2C5-D399-4DC3-AA63-C51DCFCC5ED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601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1A212-EAB6-452C-98B7-607C11BAA291}" type="datetimeFigureOut">
              <a:rPr lang="en-US" smtClean="0"/>
              <a:t>4/5/2021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AE2C5-D399-4DC3-AA63-C51DCFCC5ED7}" type="slidenum">
              <a:rPr lang="en-US" smtClean="0"/>
              <a:t>‹#›</a:t>
            </a:fld>
            <a:endParaRPr lang="en-US"/>
          </a:p>
        </p:txBody>
      </p:sp>
    </p:spTree>
    <p:extLst>
      <p:ext uri="{BB962C8B-B14F-4D97-AF65-F5344CB8AC3E}">
        <p14:creationId xmlns:p14="http://schemas.microsoft.com/office/powerpoint/2010/main" val="1581944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C1A212-EAB6-452C-98B7-607C11BAA291}" type="datetimeFigureOut">
              <a:rPr lang="en-US" smtClean="0"/>
              <a:t>4/5/2021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FAE2C5-D399-4DC3-AA63-C51DCFCC5ED7}" type="slidenum">
              <a:rPr lang="en-US" smtClean="0"/>
              <a:t>‹#›</a:t>
            </a:fld>
            <a:endParaRPr lang="en-US"/>
          </a:p>
        </p:txBody>
      </p:sp>
    </p:spTree>
    <p:extLst>
      <p:ext uri="{BB962C8B-B14F-4D97-AF65-F5344CB8AC3E}">
        <p14:creationId xmlns:p14="http://schemas.microsoft.com/office/powerpoint/2010/main" val="226694266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doi.org/10.1001/jama.286.9.102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 Health Care</a:t>
            </a:r>
            <a:endParaRPr lang="en-US" dirty="0"/>
          </a:p>
        </p:txBody>
      </p:sp>
      <p:sp>
        <p:nvSpPr>
          <p:cNvPr id="3" name="Subtitle 2"/>
          <p:cNvSpPr>
            <a:spLocks noGrp="1"/>
          </p:cNvSpPr>
          <p:nvPr>
            <p:ph type="subTitle" idx="1"/>
          </p:nvPr>
        </p:nvSpPr>
        <p:spPr/>
        <p:txBody>
          <a:bodyPr>
            <a:normAutofit lnSpcReduction="10000"/>
          </a:bodyPr>
          <a:lstStyle/>
          <a:p>
            <a:r>
              <a:rPr lang="en-US" dirty="0" smtClean="0"/>
              <a:t>Institution</a:t>
            </a:r>
          </a:p>
          <a:p>
            <a:r>
              <a:rPr lang="en-US" dirty="0" smtClean="0"/>
              <a:t>Course</a:t>
            </a:r>
          </a:p>
          <a:p>
            <a:r>
              <a:rPr lang="en-US" dirty="0" smtClean="0"/>
              <a:t>Name</a:t>
            </a:r>
          </a:p>
          <a:p>
            <a:endParaRPr lang="en-US" dirty="0"/>
          </a:p>
        </p:txBody>
      </p:sp>
    </p:spTree>
    <p:extLst>
      <p:ext uri="{BB962C8B-B14F-4D97-AF65-F5344CB8AC3E}">
        <p14:creationId xmlns:p14="http://schemas.microsoft.com/office/powerpoint/2010/main" val="3233861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p:txBody>
          <a:bodyPr>
            <a:normAutofit lnSpcReduction="10000"/>
          </a:bodyPr>
          <a:lstStyle/>
          <a:p>
            <a:r>
              <a:rPr lang="en-US" dirty="0" smtClean="0"/>
              <a:t>Dallas-based Baylor Hospital collaborates with local schools to offer healthcare to teachers in 1929.</a:t>
            </a:r>
          </a:p>
          <a:p>
            <a:r>
              <a:rPr lang="en-US" dirty="0" smtClean="0"/>
              <a:t>They agree to pay a monthly fee.</a:t>
            </a:r>
          </a:p>
          <a:p>
            <a:r>
              <a:rPr lang="en-US" dirty="0" smtClean="0"/>
              <a:t>This plan spreads to others schools in the nation.</a:t>
            </a:r>
          </a:p>
          <a:p>
            <a:r>
              <a:rPr lang="en-US" dirty="0" smtClean="0"/>
              <a:t>The plan turns into a Blue Shield.</a:t>
            </a:r>
          </a:p>
          <a:p>
            <a:r>
              <a:rPr lang="en-US" dirty="0" smtClean="0"/>
              <a:t>The Blue Plans insures organizations such as the Elks.</a:t>
            </a:r>
          </a:p>
          <a:p>
            <a:r>
              <a:rPr lang="en-US" dirty="0" smtClean="0"/>
              <a:t>This provides inspiration to the commercial health insurance organizations.</a:t>
            </a:r>
            <a:endParaRPr lang="en-US" dirty="0"/>
          </a:p>
        </p:txBody>
      </p:sp>
    </p:spTree>
    <p:extLst>
      <p:ext uri="{BB962C8B-B14F-4D97-AF65-F5344CB8AC3E}">
        <p14:creationId xmlns:p14="http://schemas.microsoft.com/office/powerpoint/2010/main" val="4017777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During the 1930s and 1950s, there occurs a great depression which necessitates the need for a health insurance.</a:t>
            </a:r>
          </a:p>
          <a:p>
            <a:r>
              <a:rPr lang="en-US" dirty="0" smtClean="0"/>
              <a:t>Henry Kaiser puts in place a fixed rate of care for his 5,000 aqueduct employees.</a:t>
            </a:r>
          </a:p>
          <a:p>
            <a:r>
              <a:rPr lang="en-US" dirty="0" smtClean="0"/>
              <a:t>This is named the Kaiser Permanente Health Plan.</a:t>
            </a:r>
          </a:p>
          <a:p>
            <a:r>
              <a:rPr lang="en-US" dirty="0" smtClean="0"/>
              <a:t>This healthcare plan evolves into the managed care system.</a:t>
            </a:r>
          </a:p>
          <a:p>
            <a:r>
              <a:rPr lang="en-US" dirty="0" smtClean="0"/>
              <a:t>Provides the basis for the current:</a:t>
            </a:r>
          </a:p>
          <a:p>
            <a:pPr>
              <a:buFont typeface="Wingdings" panose="05000000000000000000" pitchFamily="2" charset="2"/>
              <a:buChar char="ü"/>
            </a:pPr>
            <a:r>
              <a:rPr lang="en-US" dirty="0" smtClean="0"/>
              <a:t>HMOs</a:t>
            </a:r>
          </a:p>
          <a:p>
            <a:pPr>
              <a:buFont typeface="Wingdings" panose="05000000000000000000" pitchFamily="2" charset="2"/>
              <a:buChar char="ü"/>
            </a:pPr>
            <a:r>
              <a:rPr lang="en-US" dirty="0" smtClean="0"/>
              <a:t>PPOs</a:t>
            </a:r>
          </a:p>
        </p:txBody>
      </p:sp>
    </p:spTree>
    <p:extLst>
      <p:ext uri="{BB962C8B-B14F-4D97-AF65-F5344CB8AC3E}">
        <p14:creationId xmlns:p14="http://schemas.microsoft.com/office/powerpoint/2010/main" val="2074799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p:txBody>
          <a:bodyPr/>
          <a:lstStyle/>
          <a:p>
            <a:r>
              <a:rPr lang="en-US" dirty="0" smtClean="0"/>
              <a:t>President Franklin D. Roosevelt  passes the Social Security Act in 1935.</a:t>
            </a:r>
          </a:p>
          <a:p>
            <a:r>
              <a:rPr lang="en-US" dirty="0" smtClean="0"/>
              <a:t>Health insurance is not included in the Social Security due to political pressure.</a:t>
            </a:r>
          </a:p>
          <a:p>
            <a:r>
              <a:rPr lang="en-US" dirty="0" smtClean="0"/>
              <a:t>Businesses continued to provide assistance to the healthcare plan in the 1940s.</a:t>
            </a:r>
          </a:p>
          <a:p>
            <a:r>
              <a:rPr lang="en-US" dirty="0" smtClean="0"/>
              <a:t>Additional private health care insurance starts to offer services.</a:t>
            </a:r>
            <a:endParaRPr lang="en-US" dirty="0"/>
          </a:p>
        </p:txBody>
      </p:sp>
    </p:spTree>
    <p:extLst>
      <p:ext uri="{BB962C8B-B14F-4D97-AF65-F5344CB8AC3E}">
        <p14:creationId xmlns:p14="http://schemas.microsoft.com/office/powerpoint/2010/main" val="1069352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p:txBody>
          <a:bodyPr/>
          <a:lstStyle/>
          <a:p>
            <a:r>
              <a:rPr lang="en-US" dirty="0" smtClean="0"/>
              <a:t>In 1960s, health care cost doubles.</a:t>
            </a:r>
          </a:p>
          <a:p>
            <a:r>
              <a:rPr lang="en-US" dirty="0" smtClean="0"/>
              <a:t>There is private insurance for those who can afford.</a:t>
            </a:r>
          </a:p>
          <a:p>
            <a:r>
              <a:rPr lang="en-US" dirty="0" smtClean="0"/>
              <a:t>Growth of welfare programs for the poor.</a:t>
            </a:r>
          </a:p>
          <a:p>
            <a:r>
              <a:rPr lang="en-US" dirty="0" smtClean="0"/>
              <a:t>The elderly cannot afford health insurance.</a:t>
            </a:r>
          </a:p>
          <a:p>
            <a:r>
              <a:rPr lang="en-US" dirty="0" smtClean="0"/>
              <a:t>The US. President, Lyndon Johnson approves Medicaid and Medicare to be used by the elderly.</a:t>
            </a:r>
            <a:endParaRPr lang="en-US" dirty="0"/>
          </a:p>
        </p:txBody>
      </p:sp>
    </p:spTree>
    <p:extLst>
      <p:ext uri="{BB962C8B-B14F-4D97-AF65-F5344CB8AC3E}">
        <p14:creationId xmlns:p14="http://schemas.microsoft.com/office/powerpoint/2010/main" val="84542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p:txBody>
          <a:bodyPr>
            <a:normAutofit lnSpcReduction="10000"/>
          </a:bodyPr>
          <a:lstStyle/>
          <a:p>
            <a:r>
              <a:rPr lang="en-US" dirty="0" smtClean="0"/>
              <a:t>During the 1970s, Nixon renames group health plans HMOs.</a:t>
            </a:r>
          </a:p>
          <a:p>
            <a:r>
              <a:rPr lang="en-US" dirty="0" smtClean="0"/>
              <a:t>During the 1990s, healthcare costs continues to increase.</a:t>
            </a:r>
          </a:p>
          <a:p>
            <a:r>
              <a:rPr lang="en-US" dirty="0" smtClean="0"/>
              <a:t>The Federal government tries to reverse the trend of the healthcare costs, but fails.</a:t>
            </a:r>
          </a:p>
          <a:p>
            <a:r>
              <a:rPr lang="en-US" dirty="0" smtClean="0"/>
              <a:t>More than 16% of the country’s population is left uninsured.</a:t>
            </a:r>
          </a:p>
          <a:p>
            <a:r>
              <a:rPr lang="en-US" dirty="0" smtClean="0"/>
              <a:t>Health care cost keep on increasing during the millennium.</a:t>
            </a:r>
          </a:p>
          <a:p>
            <a:r>
              <a:rPr lang="en-US" dirty="0" smtClean="0"/>
              <a:t>Many view Medicare as unsustainable.</a:t>
            </a:r>
            <a:endParaRPr lang="en-US" dirty="0"/>
          </a:p>
        </p:txBody>
      </p:sp>
    </p:spTree>
    <p:extLst>
      <p:ext uri="{BB962C8B-B14F-4D97-AF65-F5344CB8AC3E}">
        <p14:creationId xmlns:p14="http://schemas.microsoft.com/office/powerpoint/2010/main" val="3443075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p:txBody>
          <a:bodyPr/>
          <a:lstStyle/>
          <a:p>
            <a:r>
              <a:rPr lang="en-US" dirty="0" smtClean="0"/>
              <a:t>In 2010, the then U.S. President, Barrack Obama passes the Affordable Care Act (ACA).</a:t>
            </a:r>
          </a:p>
          <a:p>
            <a:r>
              <a:rPr lang="en-US" dirty="0" smtClean="0"/>
              <a:t>This brings big changes in the American healthcare system.</a:t>
            </a:r>
          </a:p>
          <a:p>
            <a:r>
              <a:rPr lang="en-US" dirty="0" smtClean="0"/>
              <a:t>People cannot be denied coverage based on pre-existing health conditions.</a:t>
            </a:r>
          </a:p>
          <a:p>
            <a:r>
              <a:rPr lang="en-US" dirty="0" smtClean="0"/>
              <a:t>Health insurance marketplace is founded.</a:t>
            </a:r>
          </a:p>
          <a:p>
            <a:r>
              <a:rPr lang="en-US" dirty="0" smtClean="0"/>
              <a:t>This marketplace allows individuals to compare prices on ACA-approved plans.</a:t>
            </a:r>
            <a:endParaRPr lang="en-US" dirty="0"/>
          </a:p>
        </p:txBody>
      </p:sp>
    </p:spTree>
    <p:extLst>
      <p:ext uri="{BB962C8B-B14F-4D97-AF65-F5344CB8AC3E}">
        <p14:creationId xmlns:p14="http://schemas.microsoft.com/office/powerpoint/2010/main" val="3839142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 Involved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There are various cost involved in the health care system in America.</a:t>
            </a:r>
          </a:p>
          <a:p>
            <a:pPr>
              <a:buFont typeface="Wingdings" panose="05000000000000000000" pitchFamily="2" charset="2"/>
              <a:buChar char="ü"/>
            </a:pPr>
            <a:r>
              <a:rPr lang="en-US" dirty="0" smtClean="0"/>
              <a:t>The copayment.</a:t>
            </a:r>
          </a:p>
          <a:p>
            <a:r>
              <a:rPr lang="en-US" dirty="0" smtClean="0"/>
              <a:t>A fixed amount that all enrollees must pay toward the cost of a medical service or item that they use.</a:t>
            </a:r>
          </a:p>
          <a:p>
            <a:pPr>
              <a:buFont typeface="Wingdings" panose="05000000000000000000" pitchFamily="2" charset="2"/>
              <a:buChar char="ü"/>
            </a:pPr>
            <a:r>
              <a:rPr lang="en-US" dirty="0" smtClean="0"/>
              <a:t>Coinsurance.</a:t>
            </a:r>
          </a:p>
          <a:p>
            <a:r>
              <a:rPr lang="en-US" dirty="0" smtClean="0"/>
              <a:t>Is a fixed percentage of the allowed amount for a covered service or item that all enrollees must contribute.</a:t>
            </a:r>
          </a:p>
          <a:p>
            <a:pPr>
              <a:buFont typeface="Wingdings" panose="05000000000000000000" pitchFamily="2" charset="2"/>
              <a:buChar char="ü"/>
            </a:pPr>
            <a:r>
              <a:rPr lang="en-US" dirty="0" smtClean="0"/>
              <a:t>Deductible.</a:t>
            </a:r>
          </a:p>
          <a:p>
            <a:r>
              <a:rPr lang="en-US" dirty="0" smtClean="0"/>
              <a:t>Is the amount that a enrollee must pay before the plan begins to pay for most covered services and items.</a:t>
            </a:r>
            <a:endParaRPr lang="en-US" dirty="0"/>
          </a:p>
        </p:txBody>
      </p:sp>
    </p:spTree>
    <p:extLst>
      <p:ext uri="{BB962C8B-B14F-4D97-AF65-F5344CB8AC3E}">
        <p14:creationId xmlns:p14="http://schemas.microsoft.com/office/powerpoint/2010/main" val="691882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 Concepts of Value and Quality Influence Healthcare Delivery</a:t>
            </a:r>
            <a:endParaRPr lang="en-US" dirty="0"/>
          </a:p>
        </p:txBody>
      </p:sp>
      <p:sp>
        <p:nvSpPr>
          <p:cNvPr id="3" name="Content Placeholder 2"/>
          <p:cNvSpPr>
            <a:spLocks noGrp="1"/>
          </p:cNvSpPr>
          <p:nvPr>
            <p:ph idx="1"/>
          </p:nvPr>
        </p:nvSpPr>
        <p:spPr/>
        <p:txBody>
          <a:bodyPr/>
          <a:lstStyle/>
          <a:p>
            <a:r>
              <a:rPr lang="en-US" dirty="0" smtClean="0"/>
              <a:t>Value and quality have played important roles in the healthcare delivery.</a:t>
            </a:r>
          </a:p>
          <a:p>
            <a:r>
              <a:rPr lang="en-US" dirty="0" smtClean="0"/>
              <a:t>The concepts of value and quality have led to:</a:t>
            </a:r>
          </a:p>
          <a:p>
            <a:pPr>
              <a:buFont typeface="Wingdings" panose="05000000000000000000" pitchFamily="2" charset="2"/>
              <a:buChar char="ü"/>
            </a:pPr>
            <a:r>
              <a:rPr lang="en-US" dirty="0" smtClean="0"/>
              <a:t>Innovations in medical practice.</a:t>
            </a:r>
          </a:p>
          <a:p>
            <a:pPr>
              <a:buFont typeface="Wingdings" panose="05000000000000000000" pitchFamily="2" charset="2"/>
              <a:buChar char="ü"/>
            </a:pPr>
            <a:r>
              <a:rPr lang="en-US" dirty="0" smtClean="0"/>
              <a:t>Patient-centered systems.</a:t>
            </a:r>
          </a:p>
          <a:p>
            <a:pPr>
              <a:buFont typeface="Wingdings" panose="05000000000000000000" pitchFamily="2" charset="2"/>
              <a:buChar char="ü"/>
            </a:pPr>
            <a:r>
              <a:rPr lang="en-US" dirty="0" smtClean="0"/>
              <a:t>Patient empowerment</a:t>
            </a:r>
            <a:endParaRPr lang="en-US" dirty="0"/>
          </a:p>
        </p:txBody>
      </p:sp>
    </p:spTree>
    <p:extLst>
      <p:ext uri="{BB962C8B-B14F-4D97-AF65-F5344CB8AC3E}">
        <p14:creationId xmlns:p14="http://schemas.microsoft.com/office/powerpoint/2010/main" val="152342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&amp; Benefits</a:t>
            </a:r>
            <a:endParaRPr lang="en-US" dirty="0"/>
          </a:p>
        </p:txBody>
      </p:sp>
      <p:sp>
        <p:nvSpPr>
          <p:cNvPr id="3" name="Content Placeholder 2"/>
          <p:cNvSpPr>
            <a:spLocks noGrp="1"/>
          </p:cNvSpPr>
          <p:nvPr>
            <p:ph idx="1"/>
          </p:nvPr>
        </p:nvSpPr>
        <p:spPr/>
        <p:txBody>
          <a:bodyPr/>
          <a:lstStyle/>
          <a:p>
            <a:r>
              <a:rPr lang="en-US" dirty="0"/>
              <a:t>T</a:t>
            </a:r>
            <a:r>
              <a:rPr lang="en-US" dirty="0" smtClean="0"/>
              <a:t>here various eligibility factors considered such as:</a:t>
            </a:r>
          </a:p>
          <a:p>
            <a:pPr>
              <a:buFont typeface="Wingdings" panose="05000000000000000000" pitchFamily="2" charset="2"/>
              <a:buChar char="ü"/>
            </a:pPr>
            <a:r>
              <a:rPr lang="en-US" dirty="0" smtClean="0"/>
              <a:t>Age</a:t>
            </a:r>
            <a:endParaRPr lang="en-US" dirty="0"/>
          </a:p>
          <a:p>
            <a:pPr>
              <a:buFont typeface="Wingdings" panose="05000000000000000000" pitchFamily="2" charset="2"/>
              <a:buChar char="ü"/>
            </a:pPr>
            <a:r>
              <a:rPr lang="en-US" dirty="0" smtClean="0"/>
              <a:t> Economic condition,</a:t>
            </a:r>
          </a:p>
          <a:p>
            <a:pPr>
              <a:buFont typeface="Wingdings" panose="05000000000000000000" pitchFamily="2" charset="2"/>
              <a:buChar char="ü"/>
            </a:pPr>
            <a:r>
              <a:rPr lang="en-US" dirty="0" smtClean="0"/>
              <a:t> health of the person (</a:t>
            </a:r>
            <a:r>
              <a:rPr lang="en-US" dirty="0" err="1" smtClean="0"/>
              <a:t>Synovitz</a:t>
            </a:r>
            <a:r>
              <a:rPr lang="en-US" dirty="0" smtClean="0"/>
              <a:t>, &amp; Larson, 2020</a:t>
            </a:r>
            <a:r>
              <a:rPr lang="en-US" dirty="0" smtClean="0"/>
              <a:t>).</a:t>
            </a:r>
          </a:p>
          <a:p>
            <a:r>
              <a:rPr lang="en-US" dirty="0" smtClean="0"/>
              <a:t>A patient’s eligibility changes at any given moment.</a:t>
            </a:r>
          </a:p>
          <a:p>
            <a:r>
              <a:rPr lang="en-US" dirty="0" smtClean="0"/>
              <a:t>There are also benefits such as access to healthcare services.</a:t>
            </a:r>
          </a:p>
          <a:p>
            <a:pPr marL="0" indent="0">
              <a:buNone/>
            </a:pPr>
            <a:endParaRPr lang="en-US" dirty="0"/>
          </a:p>
        </p:txBody>
      </p:sp>
    </p:spTree>
    <p:extLst>
      <p:ext uri="{BB962C8B-B14F-4D97-AF65-F5344CB8AC3E}">
        <p14:creationId xmlns:p14="http://schemas.microsoft.com/office/powerpoint/2010/main" val="655953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Delivery Issues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Failure to address the growing consumerism among patients.</a:t>
            </a:r>
          </a:p>
          <a:p>
            <a:pPr>
              <a:buFont typeface="Wingdings" panose="05000000000000000000" pitchFamily="2" charset="2"/>
              <a:buChar char="ü"/>
            </a:pPr>
            <a:r>
              <a:rPr lang="en-US" dirty="0" smtClean="0"/>
              <a:t>There is increase in access to health information on the internet as well as other media.</a:t>
            </a:r>
          </a:p>
          <a:p>
            <a:pPr>
              <a:buFont typeface="Wingdings" panose="05000000000000000000" pitchFamily="2" charset="2"/>
              <a:buChar char="ü"/>
            </a:pPr>
            <a:r>
              <a:rPr lang="en-US" dirty="0" smtClean="0"/>
              <a:t>Patients are aware of their healthcare needs.</a:t>
            </a:r>
          </a:p>
          <a:p>
            <a:r>
              <a:rPr lang="en-US" dirty="0" smtClean="0"/>
              <a:t>Fraud and waste.</a:t>
            </a:r>
          </a:p>
          <a:p>
            <a:pPr>
              <a:buFont typeface="Wingdings" panose="05000000000000000000" pitchFamily="2" charset="2"/>
              <a:buChar char="ü"/>
            </a:pPr>
            <a:r>
              <a:rPr lang="en-US" dirty="0" smtClean="0"/>
              <a:t>Has risen to historic levels.</a:t>
            </a:r>
          </a:p>
          <a:p>
            <a:pPr>
              <a:buFont typeface="Wingdings" panose="05000000000000000000" pitchFamily="2" charset="2"/>
              <a:buChar char="ü"/>
            </a:pPr>
            <a:r>
              <a:rPr lang="en-US" dirty="0" smtClean="0"/>
              <a:t>Most important issue facing the health care system.</a:t>
            </a:r>
          </a:p>
          <a:p>
            <a:pPr>
              <a:buFont typeface="Wingdings" panose="05000000000000000000" pitchFamily="2" charset="2"/>
              <a:buChar char="ü"/>
            </a:pPr>
            <a:r>
              <a:rPr lang="en-US" dirty="0" smtClean="0"/>
              <a:t>Could help in dealing with the escalating health care cost.</a:t>
            </a:r>
            <a:endParaRPr lang="en-US" dirty="0"/>
          </a:p>
        </p:txBody>
      </p:sp>
    </p:spTree>
    <p:extLst>
      <p:ext uri="{BB962C8B-B14F-4D97-AF65-F5344CB8AC3E}">
        <p14:creationId xmlns:p14="http://schemas.microsoft.com/office/powerpoint/2010/main" val="357179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Health care sector is the U.S. consists of :</a:t>
            </a:r>
          </a:p>
          <a:p>
            <a:pPr>
              <a:buFont typeface="Wingdings" panose="05000000000000000000" pitchFamily="2" charset="2"/>
              <a:buChar char="ü"/>
            </a:pPr>
            <a:r>
              <a:rPr lang="en-US" dirty="0" smtClean="0"/>
              <a:t>Clinicians.</a:t>
            </a:r>
          </a:p>
          <a:p>
            <a:pPr>
              <a:buFont typeface="Wingdings" panose="05000000000000000000" pitchFamily="2" charset="2"/>
              <a:buChar char="ü"/>
            </a:pPr>
            <a:r>
              <a:rPr lang="en-US" dirty="0" smtClean="0"/>
              <a:t>Hospitals.</a:t>
            </a:r>
          </a:p>
          <a:p>
            <a:pPr>
              <a:buFont typeface="Wingdings" panose="05000000000000000000" pitchFamily="2" charset="2"/>
              <a:buChar char="ü"/>
            </a:pPr>
            <a:r>
              <a:rPr lang="en-US" dirty="0" smtClean="0"/>
              <a:t>Other health care facilities.</a:t>
            </a:r>
          </a:p>
          <a:p>
            <a:pPr>
              <a:buFont typeface="Wingdings" panose="05000000000000000000" pitchFamily="2" charset="2"/>
              <a:buChar char="ü"/>
            </a:pPr>
            <a:r>
              <a:rPr lang="en-US" dirty="0" smtClean="0"/>
              <a:t>Insurance plans.</a:t>
            </a:r>
          </a:p>
          <a:p>
            <a:pPr>
              <a:buFont typeface="Wingdings" panose="05000000000000000000" pitchFamily="2" charset="2"/>
              <a:buChar char="ü"/>
            </a:pPr>
            <a:r>
              <a:rPr lang="en-US" dirty="0" smtClean="0"/>
              <a:t>Purchasers of health care services.</a:t>
            </a:r>
          </a:p>
          <a:p>
            <a:r>
              <a:rPr lang="en-US" dirty="0" smtClean="0"/>
              <a:t>They operate in different:</a:t>
            </a:r>
          </a:p>
          <a:p>
            <a:pPr>
              <a:buFont typeface="Wingdings" panose="05000000000000000000" pitchFamily="2" charset="2"/>
              <a:buChar char="ü"/>
            </a:pPr>
            <a:r>
              <a:rPr lang="en-US" dirty="0" smtClean="0"/>
              <a:t> configurations of groups</a:t>
            </a:r>
          </a:p>
          <a:p>
            <a:pPr>
              <a:buFont typeface="Wingdings" panose="05000000000000000000" pitchFamily="2" charset="2"/>
              <a:buChar char="ü"/>
            </a:pPr>
            <a:r>
              <a:rPr lang="en-US" dirty="0" smtClean="0"/>
              <a:t> network</a:t>
            </a:r>
          </a:p>
          <a:p>
            <a:pPr>
              <a:buFont typeface="Wingdings" panose="05000000000000000000" pitchFamily="2" charset="2"/>
              <a:buChar char="ü"/>
            </a:pPr>
            <a:r>
              <a:rPr lang="en-US" dirty="0" smtClean="0"/>
              <a:t>Independent practices</a:t>
            </a:r>
            <a:endParaRPr lang="en-US" dirty="0"/>
          </a:p>
        </p:txBody>
      </p:sp>
    </p:spTree>
    <p:extLst>
      <p:ext uri="{BB962C8B-B14F-4D97-AF65-F5344CB8AC3E}">
        <p14:creationId xmlns:p14="http://schemas.microsoft.com/office/powerpoint/2010/main" val="1653129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Delivery Issues</a:t>
            </a:r>
            <a:endParaRPr lang="en-US" dirty="0"/>
          </a:p>
        </p:txBody>
      </p:sp>
      <p:sp>
        <p:nvSpPr>
          <p:cNvPr id="3" name="Content Placeholder 2"/>
          <p:cNvSpPr>
            <a:spLocks noGrp="1"/>
          </p:cNvSpPr>
          <p:nvPr>
            <p:ph idx="1"/>
          </p:nvPr>
        </p:nvSpPr>
        <p:spPr/>
        <p:txBody>
          <a:bodyPr/>
          <a:lstStyle/>
          <a:p>
            <a:r>
              <a:rPr lang="en-US" dirty="0" smtClean="0"/>
              <a:t>The slow integration of information technology in the healthcare sector.</a:t>
            </a:r>
          </a:p>
          <a:p>
            <a:r>
              <a:rPr lang="en-US" dirty="0" smtClean="0"/>
              <a:t>Thought will cause significant transformation in the country’s health system.</a:t>
            </a:r>
          </a:p>
          <a:p>
            <a:pPr>
              <a:buFont typeface="Wingdings" panose="05000000000000000000" pitchFamily="2" charset="2"/>
              <a:buChar char="ü"/>
            </a:pPr>
            <a:r>
              <a:rPr lang="en-US" dirty="0" smtClean="0"/>
              <a:t>Will prevent errors.</a:t>
            </a:r>
          </a:p>
          <a:p>
            <a:pPr>
              <a:buFont typeface="Wingdings" panose="05000000000000000000" pitchFamily="2" charset="2"/>
              <a:buChar char="ü"/>
            </a:pPr>
            <a:r>
              <a:rPr lang="en-US" dirty="0" smtClean="0"/>
              <a:t>Enhance consumer confidence in the health system.</a:t>
            </a:r>
          </a:p>
          <a:p>
            <a:pPr>
              <a:buFont typeface="Wingdings" panose="05000000000000000000" pitchFamily="2" charset="2"/>
              <a:buChar char="ü"/>
            </a:pPr>
            <a:r>
              <a:rPr lang="en-US" dirty="0" smtClean="0"/>
              <a:t>Improve efficiency (</a:t>
            </a:r>
            <a:r>
              <a:rPr lang="en-US" dirty="0" smtClean="0"/>
              <a:t>Blumenthal, </a:t>
            </a:r>
            <a:r>
              <a:rPr lang="en-US" dirty="0" err="1" smtClean="0"/>
              <a:t>Gokhale</a:t>
            </a:r>
            <a:r>
              <a:rPr lang="en-US" dirty="0" smtClean="0"/>
              <a:t>, Campbell, &amp; </a:t>
            </a:r>
            <a:r>
              <a:rPr lang="en-US" dirty="0" err="1" smtClean="0"/>
              <a:t>Weissman</a:t>
            </a:r>
            <a:r>
              <a:rPr lang="en-US" dirty="0" smtClean="0"/>
              <a:t>, 2001</a:t>
            </a:r>
            <a:r>
              <a:rPr lang="en-US" dirty="0" smtClean="0"/>
              <a:t>).</a:t>
            </a:r>
            <a:endParaRPr lang="en-US" dirty="0"/>
          </a:p>
        </p:txBody>
      </p:sp>
    </p:spTree>
    <p:extLst>
      <p:ext uri="{BB962C8B-B14F-4D97-AF65-F5344CB8AC3E}">
        <p14:creationId xmlns:p14="http://schemas.microsoft.com/office/powerpoint/2010/main" val="4060746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Delivery Issues</a:t>
            </a:r>
            <a:endParaRPr lang="en-US" dirty="0"/>
          </a:p>
        </p:txBody>
      </p:sp>
      <p:sp>
        <p:nvSpPr>
          <p:cNvPr id="3" name="Content Placeholder 2"/>
          <p:cNvSpPr>
            <a:spLocks noGrp="1"/>
          </p:cNvSpPr>
          <p:nvPr>
            <p:ph idx="1"/>
          </p:nvPr>
        </p:nvSpPr>
        <p:spPr/>
        <p:txBody>
          <a:bodyPr/>
          <a:lstStyle/>
          <a:p>
            <a:r>
              <a:rPr lang="en-US" dirty="0" smtClean="0"/>
              <a:t>Inability to assimilate the ever increasing complex science base.</a:t>
            </a:r>
          </a:p>
          <a:p>
            <a:pPr>
              <a:buFont typeface="Wingdings" panose="05000000000000000000" pitchFamily="2" charset="2"/>
              <a:buChar char="ü"/>
            </a:pPr>
            <a:r>
              <a:rPr lang="en-US" dirty="0" smtClean="0"/>
              <a:t>For the last 50 years there has been witnessed extraordinary advances in clinical knowledge and technology.</a:t>
            </a:r>
          </a:p>
          <a:p>
            <a:pPr>
              <a:buFont typeface="Wingdings" panose="05000000000000000000" pitchFamily="2" charset="2"/>
              <a:buChar char="ü"/>
            </a:pPr>
            <a:r>
              <a:rPr lang="en-US" dirty="0" smtClean="0"/>
              <a:t>In the past it was thought that the health professionals would be able to treat effectively following on the knowledge obtained and experience gained.</a:t>
            </a:r>
          </a:p>
          <a:p>
            <a:pPr>
              <a:buFont typeface="Wingdings" panose="05000000000000000000" pitchFamily="2" charset="2"/>
              <a:buChar char="ü"/>
            </a:pPr>
            <a:r>
              <a:rPr lang="en-US" dirty="0" smtClean="0"/>
              <a:t>The human mind cannot keep the pace of the increasing knowledge.</a:t>
            </a:r>
          </a:p>
          <a:p>
            <a:pPr>
              <a:buFont typeface="Wingdings" panose="05000000000000000000" pitchFamily="2" charset="2"/>
              <a:buChar char="ü"/>
            </a:pPr>
            <a:r>
              <a:rPr lang="en-US" dirty="0" smtClean="0"/>
              <a:t>There are no support base for the expanding knowledge and technology.</a:t>
            </a:r>
            <a:endParaRPr lang="en-US" dirty="0"/>
          </a:p>
        </p:txBody>
      </p:sp>
    </p:spTree>
    <p:extLst>
      <p:ext uri="{BB962C8B-B14F-4D97-AF65-F5344CB8AC3E}">
        <p14:creationId xmlns:p14="http://schemas.microsoft.com/office/powerpoint/2010/main" val="433686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Delivery Issues</a:t>
            </a:r>
            <a:endParaRPr lang="en-US" dirty="0"/>
          </a:p>
        </p:txBody>
      </p:sp>
      <p:sp>
        <p:nvSpPr>
          <p:cNvPr id="3" name="Content Placeholder 2"/>
          <p:cNvSpPr>
            <a:spLocks noGrp="1"/>
          </p:cNvSpPr>
          <p:nvPr>
            <p:ph idx="1"/>
          </p:nvPr>
        </p:nvSpPr>
        <p:spPr/>
        <p:txBody>
          <a:bodyPr/>
          <a:lstStyle/>
          <a:p>
            <a:r>
              <a:rPr lang="en-US" dirty="0" smtClean="0"/>
              <a:t>Poor accommodation of the patient’s needs.</a:t>
            </a:r>
          </a:p>
          <a:p>
            <a:pPr>
              <a:buFont typeface="Wingdings" panose="05000000000000000000" pitchFamily="2" charset="2"/>
              <a:buChar char="ü"/>
            </a:pPr>
            <a:r>
              <a:rPr lang="en-US" dirty="0" smtClean="0"/>
              <a:t>Most of the health care resources is meant for the chronic conditions.</a:t>
            </a:r>
          </a:p>
          <a:p>
            <a:pPr>
              <a:buFont typeface="Wingdings" panose="05000000000000000000" pitchFamily="2" charset="2"/>
              <a:buChar char="ü"/>
            </a:pPr>
            <a:r>
              <a:rPr lang="en-US" dirty="0" smtClean="0"/>
              <a:t>Largely provides health care services for acute care.</a:t>
            </a:r>
          </a:p>
          <a:p>
            <a:pPr>
              <a:buFont typeface="Wingdings" panose="05000000000000000000" pitchFamily="2" charset="2"/>
              <a:buChar char="ü"/>
            </a:pPr>
            <a:r>
              <a:rPr lang="en-US" dirty="0" smtClean="0"/>
              <a:t>Inadequate in meeting the needs of the chronically ill patients.</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1015171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Delivery Issues</a:t>
            </a:r>
            <a:endParaRPr lang="en-US" dirty="0"/>
          </a:p>
        </p:txBody>
      </p:sp>
      <p:sp>
        <p:nvSpPr>
          <p:cNvPr id="3" name="Content Placeholder 2"/>
          <p:cNvSpPr>
            <a:spLocks noGrp="1"/>
          </p:cNvSpPr>
          <p:nvPr>
            <p:ph idx="1"/>
          </p:nvPr>
        </p:nvSpPr>
        <p:spPr/>
        <p:txBody>
          <a:bodyPr>
            <a:normAutofit lnSpcReduction="10000"/>
          </a:bodyPr>
          <a:lstStyle/>
          <a:p>
            <a:r>
              <a:rPr lang="en-US" dirty="0" smtClean="0"/>
              <a:t>Medical errors and malpractice.</a:t>
            </a:r>
          </a:p>
          <a:p>
            <a:pPr>
              <a:buFont typeface="Wingdings" panose="05000000000000000000" pitchFamily="2" charset="2"/>
              <a:buChar char="ü"/>
            </a:pPr>
            <a:r>
              <a:rPr lang="en-US" dirty="0" smtClean="0"/>
              <a:t>Error in drug administration (</a:t>
            </a:r>
            <a:r>
              <a:rPr lang="en-US" dirty="0" smtClean="0"/>
              <a:t>Blumenthal, et al., 2001</a:t>
            </a:r>
            <a:r>
              <a:rPr lang="en-US" dirty="0" smtClean="0"/>
              <a:t>).</a:t>
            </a:r>
          </a:p>
          <a:p>
            <a:pPr>
              <a:buFont typeface="Wingdings" panose="05000000000000000000" pitchFamily="2" charset="2"/>
              <a:buChar char="ü"/>
            </a:pPr>
            <a:r>
              <a:rPr lang="en-US" dirty="0" smtClean="0"/>
              <a:t>Medical error is failure of a planned action or the use of a wrong plan.</a:t>
            </a:r>
          </a:p>
          <a:p>
            <a:r>
              <a:rPr lang="en-US" dirty="0" smtClean="0"/>
              <a:t>Examples:</a:t>
            </a:r>
          </a:p>
          <a:p>
            <a:pPr>
              <a:buFont typeface="Wingdings" panose="05000000000000000000" pitchFamily="2" charset="2"/>
              <a:buChar char="v"/>
            </a:pPr>
            <a:r>
              <a:rPr lang="en-US" dirty="0" smtClean="0"/>
              <a:t>Operating on the wrong patient.</a:t>
            </a:r>
          </a:p>
          <a:p>
            <a:pPr>
              <a:buFont typeface="Wingdings" panose="05000000000000000000" pitchFamily="2" charset="2"/>
              <a:buChar char="v"/>
            </a:pPr>
            <a:r>
              <a:rPr lang="en-US" dirty="0" smtClean="0"/>
              <a:t>Operating on the wrong part of the body</a:t>
            </a:r>
          </a:p>
          <a:p>
            <a:pPr>
              <a:buFont typeface="Wingdings" panose="05000000000000000000" pitchFamily="2" charset="2"/>
              <a:buChar char="v"/>
            </a:pPr>
            <a:r>
              <a:rPr lang="en-US" dirty="0" smtClean="0"/>
              <a:t>Medication errors</a:t>
            </a:r>
            <a:endParaRPr lang="en-US" dirty="0"/>
          </a:p>
        </p:txBody>
      </p:sp>
    </p:spTree>
    <p:extLst>
      <p:ext uri="{BB962C8B-B14F-4D97-AF65-F5344CB8AC3E}">
        <p14:creationId xmlns:p14="http://schemas.microsoft.com/office/powerpoint/2010/main" val="3828722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Ways to Alleviate Issues within the Healthcare System</a:t>
            </a:r>
            <a:endParaRPr lang="en-US" dirty="0"/>
          </a:p>
        </p:txBody>
      </p:sp>
      <p:sp>
        <p:nvSpPr>
          <p:cNvPr id="3" name="Content Placeholder 2"/>
          <p:cNvSpPr>
            <a:spLocks noGrp="1"/>
          </p:cNvSpPr>
          <p:nvPr>
            <p:ph idx="1"/>
          </p:nvPr>
        </p:nvSpPr>
        <p:spPr/>
        <p:txBody>
          <a:bodyPr/>
          <a:lstStyle/>
          <a:p>
            <a:r>
              <a:rPr lang="en-US" dirty="0" smtClean="0"/>
              <a:t>Increasing transparency.</a:t>
            </a:r>
          </a:p>
          <a:p>
            <a:pPr>
              <a:buFont typeface="Wingdings" panose="05000000000000000000" pitchFamily="2" charset="2"/>
              <a:buChar char="ü"/>
            </a:pPr>
            <a:r>
              <a:rPr lang="en-US" dirty="0" smtClean="0"/>
              <a:t>Implement strategies and tactics to address growth of medical costs.</a:t>
            </a:r>
          </a:p>
          <a:p>
            <a:pPr>
              <a:buFont typeface="Wingdings" panose="05000000000000000000" pitchFamily="2" charset="2"/>
              <a:buChar char="ü"/>
            </a:pPr>
            <a:r>
              <a:rPr lang="en-US" dirty="0" smtClean="0"/>
              <a:t>Dealing with shoddy medical bills.</a:t>
            </a:r>
          </a:p>
          <a:p>
            <a:r>
              <a:rPr lang="en-US" dirty="0" smtClean="0"/>
              <a:t>Enhancing consumer experience.</a:t>
            </a:r>
          </a:p>
          <a:p>
            <a:pPr>
              <a:buFont typeface="Wingdings" panose="05000000000000000000" pitchFamily="2" charset="2"/>
              <a:buChar char="ü"/>
            </a:pPr>
            <a:r>
              <a:rPr lang="en-US" dirty="0" smtClean="0"/>
              <a:t>Understand, address and assure all consumer interactions and outcomes are easy and streamlined</a:t>
            </a:r>
          </a:p>
          <a:p>
            <a:endParaRPr lang="en-US" dirty="0"/>
          </a:p>
        </p:txBody>
      </p:sp>
    </p:spTree>
    <p:extLst>
      <p:ext uri="{BB962C8B-B14F-4D97-AF65-F5344CB8AC3E}">
        <p14:creationId xmlns:p14="http://schemas.microsoft.com/office/powerpoint/2010/main" val="769965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Ways to Alleviate Issues within the Healthcare System</a:t>
            </a:r>
            <a:endParaRPr lang="en-US" dirty="0"/>
          </a:p>
        </p:txBody>
      </p:sp>
      <p:sp>
        <p:nvSpPr>
          <p:cNvPr id="3" name="Content Placeholder 2"/>
          <p:cNvSpPr>
            <a:spLocks noGrp="1"/>
          </p:cNvSpPr>
          <p:nvPr>
            <p:ph idx="1"/>
          </p:nvPr>
        </p:nvSpPr>
        <p:spPr/>
        <p:txBody>
          <a:bodyPr>
            <a:normAutofit lnSpcReduction="10000"/>
          </a:bodyPr>
          <a:lstStyle/>
          <a:p>
            <a:r>
              <a:rPr lang="en-US" dirty="0" smtClean="0"/>
              <a:t>Transformation of the delivery system.</a:t>
            </a:r>
          </a:p>
          <a:p>
            <a:r>
              <a:rPr lang="en-US" dirty="0" smtClean="0"/>
              <a:t>This can be attained through:</a:t>
            </a:r>
          </a:p>
          <a:p>
            <a:pPr>
              <a:buFont typeface="Wingdings" panose="05000000000000000000" pitchFamily="2" charset="2"/>
              <a:buChar char="ü"/>
            </a:pPr>
            <a:r>
              <a:rPr lang="en-US" dirty="0" smtClean="0"/>
              <a:t>Operationalizing.</a:t>
            </a:r>
          </a:p>
          <a:p>
            <a:pPr>
              <a:buFont typeface="Wingdings" panose="05000000000000000000" pitchFamily="2" charset="2"/>
              <a:buChar char="ü"/>
            </a:pPr>
            <a:r>
              <a:rPr lang="en-US" dirty="0" smtClean="0"/>
              <a:t>Scaling coordination</a:t>
            </a:r>
          </a:p>
          <a:p>
            <a:pPr>
              <a:buFont typeface="Wingdings" panose="05000000000000000000" pitchFamily="2" charset="2"/>
              <a:buChar char="ü"/>
            </a:pPr>
            <a:r>
              <a:rPr lang="en-US" dirty="0" smtClean="0"/>
              <a:t>Delivery transformation of medical services.</a:t>
            </a:r>
          </a:p>
          <a:p>
            <a:r>
              <a:rPr lang="en-US" dirty="0" smtClean="0"/>
              <a:t>Collaboration between community-based and healthcare organizations to overcome barriers.</a:t>
            </a:r>
            <a:endParaRPr lang="en-US" dirty="0"/>
          </a:p>
        </p:txBody>
      </p:sp>
    </p:spTree>
    <p:extLst>
      <p:ext uri="{BB962C8B-B14F-4D97-AF65-F5344CB8AC3E}">
        <p14:creationId xmlns:p14="http://schemas.microsoft.com/office/powerpoint/2010/main" val="100517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healthcare system in the US has evolved so much.</a:t>
            </a:r>
          </a:p>
          <a:p>
            <a:r>
              <a:rPr lang="en-US" dirty="0" smtClean="0"/>
              <a:t>This has been of great importance.</a:t>
            </a:r>
          </a:p>
          <a:p>
            <a:r>
              <a:rPr lang="en-US" dirty="0" smtClean="0"/>
              <a:t>The health care system in US is facing various issues such as medical error, lack of transparency and poor accommodation of patient’s needs.</a:t>
            </a:r>
          </a:p>
          <a:p>
            <a:r>
              <a:rPr lang="en-US" dirty="0" smtClean="0"/>
              <a:t>This could be resolved through:</a:t>
            </a:r>
          </a:p>
          <a:p>
            <a:pPr>
              <a:buFont typeface="Wingdings" panose="05000000000000000000" pitchFamily="2" charset="2"/>
              <a:buChar char="ü"/>
            </a:pPr>
            <a:r>
              <a:rPr lang="en-US" dirty="0" smtClean="0"/>
              <a:t>Enhancing transparency.</a:t>
            </a:r>
          </a:p>
          <a:p>
            <a:pPr>
              <a:buFont typeface="Wingdings" panose="05000000000000000000" pitchFamily="2" charset="2"/>
              <a:buChar char="ü"/>
            </a:pPr>
            <a:r>
              <a:rPr lang="en-US" dirty="0" smtClean="0"/>
              <a:t>Enhancing consumer experience, among other ways.</a:t>
            </a:r>
            <a:endParaRPr lang="en-US" dirty="0" smtClean="0"/>
          </a:p>
          <a:p>
            <a:endParaRPr lang="en-US" dirty="0"/>
          </a:p>
        </p:txBody>
      </p:sp>
    </p:spTree>
    <p:extLst>
      <p:ext uri="{BB962C8B-B14F-4D97-AF65-F5344CB8AC3E}">
        <p14:creationId xmlns:p14="http://schemas.microsoft.com/office/powerpoint/2010/main" val="3645834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Played by Government</a:t>
            </a:r>
            <a:endParaRPr lang="en-US" dirty="0"/>
          </a:p>
        </p:txBody>
      </p:sp>
      <p:sp>
        <p:nvSpPr>
          <p:cNvPr id="3" name="Content Placeholder 2"/>
          <p:cNvSpPr>
            <a:spLocks noGrp="1"/>
          </p:cNvSpPr>
          <p:nvPr>
            <p:ph idx="1"/>
          </p:nvPr>
        </p:nvSpPr>
        <p:spPr/>
        <p:txBody>
          <a:bodyPr>
            <a:normAutofit/>
          </a:bodyPr>
          <a:lstStyle/>
          <a:p>
            <a:r>
              <a:rPr lang="en-US" dirty="0" smtClean="0"/>
              <a:t>The federal government plays various roles in the health care sectors.</a:t>
            </a:r>
          </a:p>
          <a:p>
            <a:r>
              <a:rPr lang="en-US" dirty="0" smtClean="0"/>
              <a:t>Some of these roles include:</a:t>
            </a:r>
          </a:p>
          <a:p>
            <a:pPr>
              <a:buFont typeface="Wingdings" panose="05000000000000000000" pitchFamily="2" charset="2"/>
              <a:buChar char="ü"/>
            </a:pPr>
            <a:r>
              <a:rPr lang="en-US" dirty="0" smtClean="0"/>
              <a:t>Sponsor of applied research (</a:t>
            </a:r>
            <a:r>
              <a:rPr lang="en-US" dirty="0" err="1"/>
              <a:t>Birkhead</a:t>
            </a:r>
            <a:r>
              <a:rPr lang="en-US" dirty="0" smtClean="0"/>
              <a:t>, </a:t>
            </a:r>
            <a:r>
              <a:rPr lang="en-US" dirty="0"/>
              <a:t>Morrow</a:t>
            </a:r>
            <a:r>
              <a:rPr lang="en-US" dirty="0" smtClean="0"/>
              <a:t>, </a:t>
            </a:r>
            <a:r>
              <a:rPr lang="en-US" dirty="0" err="1"/>
              <a:t>Pirani</a:t>
            </a:r>
            <a:r>
              <a:rPr lang="en-US" dirty="0" smtClean="0"/>
              <a:t>, </a:t>
            </a:r>
            <a:r>
              <a:rPr lang="en-US" dirty="0"/>
              <a:t>&amp; </a:t>
            </a:r>
            <a:r>
              <a:rPr lang="en-US" dirty="0" err="1"/>
              <a:t>Turnock</a:t>
            </a:r>
            <a:r>
              <a:rPr lang="en-US" dirty="0"/>
              <a:t>, </a:t>
            </a:r>
            <a:r>
              <a:rPr lang="en-US" dirty="0" smtClean="0"/>
              <a:t>2021).</a:t>
            </a:r>
          </a:p>
          <a:p>
            <a:pPr>
              <a:buFont typeface="Wingdings" panose="05000000000000000000" pitchFamily="2" charset="2"/>
              <a:buChar char="ü"/>
            </a:pPr>
            <a:r>
              <a:rPr lang="en-US" dirty="0" smtClean="0"/>
              <a:t>Education and training programs for the healthcare professionals.</a:t>
            </a:r>
          </a:p>
          <a:p>
            <a:pPr>
              <a:buFont typeface="Wingdings" panose="05000000000000000000" pitchFamily="2" charset="2"/>
              <a:buChar char="ü"/>
            </a:pPr>
            <a:r>
              <a:rPr lang="en-US" dirty="0" smtClean="0"/>
              <a:t>Provider of health care services</a:t>
            </a:r>
          </a:p>
          <a:p>
            <a:pPr>
              <a:buFont typeface="Wingdings" panose="05000000000000000000" pitchFamily="2" charset="2"/>
              <a:buChar char="ü"/>
            </a:pPr>
            <a:r>
              <a:rPr lang="en-US" dirty="0" smtClean="0"/>
              <a:t>Regulator.</a:t>
            </a:r>
            <a:endParaRPr lang="en-US" dirty="0"/>
          </a:p>
        </p:txBody>
      </p:sp>
    </p:spTree>
    <p:extLst>
      <p:ext uri="{BB962C8B-B14F-4D97-AF65-F5344CB8AC3E}">
        <p14:creationId xmlns:p14="http://schemas.microsoft.com/office/powerpoint/2010/main" val="3778487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Put in place regulatory strategies</a:t>
            </a:r>
          </a:p>
          <a:p>
            <a:pPr>
              <a:buFont typeface="Wingdings" panose="05000000000000000000" pitchFamily="2" charset="2"/>
              <a:buChar char="ü"/>
            </a:pPr>
            <a:r>
              <a:rPr lang="en-US" dirty="0" smtClean="0"/>
              <a:t>Each of the government’s health care programs has a regulatory approach all through.</a:t>
            </a:r>
          </a:p>
          <a:p>
            <a:r>
              <a:rPr lang="en-US" dirty="0" smtClean="0"/>
              <a:t>Set standards to be followed.</a:t>
            </a:r>
          </a:p>
          <a:p>
            <a:pPr>
              <a:buFont typeface="Wingdings" panose="05000000000000000000" pitchFamily="2" charset="2"/>
              <a:buChar char="ü"/>
            </a:pPr>
            <a:r>
              <a:rPr lang="en-US" dirty="0" smtClean="0"/>
              <a:t>This will ensure that all healthcare professionals are following on a specific set of standards (</a:t>
            </a:r>
            <a:r>
              <a:rPr lang="en-US" dirty="0" err="1"/>
              <a:t>Birkhead</a:t>
            </a:r>
            <a:r>
              <a:rPr lang="en-US" dirty="0"/>
              <a:t>, </a:t>
            </a:r>
            <a:r>
              <a:rPr lang="en-US" dirty="0" smtClean="0"/>
              <a:t>(</a:t>
            </a:r>
            <a:r>
              <a:rPr lang="en-US" dirty="0" err="1"/>
              <a:t>Birkhead</a:t>
            </a:r>
            <a:r>
              <a:rPr lang="en-US" dirty="0"/>
              <a:t>, </a:t>
            </a:r>
            <a:r>
              <a:rPr lang="en-US" dirty="0" smtClean="0"/>
              <a:t>et al., 2021).</a:t>
            </a:r>
          </a:p>
          <a:p>
            <a:pPr>
              <a:buFont typeface="Arial" panose="020B0604020202020204" pitchFamily="34" charset="0"/>
              <a:buChar char="•"/>
            </a:pPr>
            <a:r>
              <a:rPr lang="en-US" dirty="0" smtClean="0"/>
              <a:t>External review</a:t>
            </a:r>
          </a:p>
          <a:p>
            <a:pPr>
              <a:buFont typeface="Wingdings" panose="05000000000000000000" pitchFamily="2" charset="2"/>
              <a:buChar char="ü"/>
            </a:pPr>
            <a:r>
              <a:rPr lang="en-US" dirty="0" smtClean="0"/>
              <a:t>This will ensure that all healthcare professionals and healthcare facilities have followed on the set standards.</a:t>
            </a:r>
          </a:p>
          <a:p>
            <a:endParaRPr lang="en-US" dirty="0"/>
          </a:p>
        </p:txBody>
      </p:sp>
    </p:spTree>
    <p:extLst>
      <p:ext uri="{BB962C8B-B14F-4D97-AF65-F5344CB8AC3E}">
        <p14:creationId xmlns:p14="http://schemas.microsoft.com/office/powerpoint/2010/main" val="59404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a:t>Birkhead</a:t>
            </a:r>
            <a:r>
              <a:rPr lang="en-US" dirty="0"/>
              <a:t>, G. S., Morrow, C. B., </a:t>
            </a:r>
            <a:r>
              <a:rPr lang="en-US" dirty="0" err="1"/>
              <a:t>Pirani</a:t>
            </a:r>
            <a:r>
              <a:rPr lang="en-US" dirty="0"/>
              <a:t>, S., &amp; </a:t>
            </a:r>
            <a:r>
              <a:rPr lang="en-US" dirty="0" err="1"/>
              <a:t>Turnock</a:t>
            </a:r>
            <a:r>
              <a:rPr lang="en-US" dirty="0"/>
              <a:t>, B. J. (2021). </a:t>
            </a:r>
            <a:r>
              <a:rPr lang="en-US" i="1" dirty="0"/>
              <a:t>Essentials of public health</a:t>
            </a:r>
            <a:r>
              <a:rPr lang="en-US" dirty="0"/>
              <a:t>.</a:t>
            </a:r>
            <a:endParaRPr lang="en-US" dirty="0" smtClean="0"/>
          </a:p>
          <a:p>
            <a:r>
              <a:rPr lang="en-US" dirty="0" smtClean="0"/>
              <a:t>Blumenthal</a:t>
            </a:r>
            <a:r>
              <a:rPr lang="en-US" dirty="0"/>
              <a:t>, D., </a:t>
            </a:r>
            <a:r>
              <a:rPr lang="en-US" dirty="0" err="1"/>
              <a:t>Gokhale</a:t>
            </a:r>
            <a:r>
              <a:rPr lang="en-US" dirty="0"/>
              <a:t>, M., Campbell, E. G., &amp; </a:t>
            </a:r>
            <a:r>
              <a:rPr lang="en-US" dirty="0" err="1"/>
              <a:t>Weissman</a:t>
            </a:r>
            <a:r>
              <a:rPr lang="en-US" dirty="0"/>
              <a:t>, J. S. (2001). Preparedness for clinical practice: reports of graduating residents at academic health centers. </a:t>
            </a:r>
            <a:r>
              <a:rPr lang="en-US" i="1" dirty="0"/>
              <a:t>JAMA</a:t>
            </a:r>
            <a:r>
              <a:rPr lang="en-US" dirty="0"/>
              <a:t>, </a:t>
            </a:r>
            <a:r>
              <a:rPr lang="en-US" i="1" dirty="0"/>
              <a:t>286</a:t>
            </a:r>
            <a:r>
              <a:rPr lang="en-US" dirty="0"/>
              <a:t>(9), 1027–1034. </a:t>
            </a:r>
            <a:r>
              <a:rPr lang="en-US" dirty="0">
                <a:hlinkClick r:id="rId2"/>
              </a:rPr>
              <a:t>https://</a:t>
            </a:r>
            <a:r>
              <a:rPr lang="en-US" dirty="0" smtClean="0">
                <a:hlinkClick r:id="rId2"/>
              </a:rPr>
              <a:t>doi.org/10.1001/jama.286.9.1027</a:t>
            </a:r>
            <a:endParaRPr lang="en-US" dirty="0" smtClean="0"/>
          </a:p>
          <a:p>
            <a:r>
              <a:rPr lang="en-US" dirty="0"/>
              <a:t>Niles, N. J. (2018). </a:t>
            </a:r>
            <a:r>
              <a:rPr lang="en-US" i="1" dirty="0"/>
              <a:t>Navigating the U.S. health care system</a:t>
            </a:r>
            <a:r>
              <a:rPr lang="en-US" dirty="0" smtClean="0"/>
              <a:t>.</a:t>
            </a:r>
          </a:p>
          <a:p>
            <a:r>
              <a:rPr lang="en-US" dirty="0" err="1"/>
              <a:t>Sultz</a:t>
            </a:r>
            <a:r>
              <a:rPr lang="en-US" dirty="0"/>
              <a:t>, H. A., &amp; Young, K. M. (2014). </a:t>
            </a:r>
            <a:r>
              <a:rPr lang="en-US" i="1" dirty="0"/>
              <a:t>Health care USA: Understanding its organization and delivery</a:t>
            </a:r>
            <a:r>
              <a:rPr lang="en-US" dirty="0"/>
              <a:t>. Burlington, Mass: Jones &amp; Bartlett Learning.</a:t>
            </a:r>
            <a:endParaRPr lang="en-US" dirty="0" smtClean="0"/>
          </a:p>
          <a:p>
            <a:r>
              <a:rPr lang="en-US" dirty="0" err="1" smtClean="0"/>
              <a:t>Synovitz</a:t>
            </a:r>
            <a:r>
              <a:rPr lang="en-US" dirty="0"/>
              <a:t>, L. B., &amp; Larson, K. L. (2020). </a:t>
            </a:r>
            <a:r>
              <a:rPr lang="en-US" i="1" dirty="0"/>
              <a:t>Consumer health and integrative medicine: Holistic view of complementary and alternative medicine practices</a:t>
            </a:r>
            <a:r>
              <a:rPr lang="en-US" dirty="0" smtClean="0"/>
              <a:t>.</a:t>
            </a:r>
          </a:p>
          <a:p>
            <a:r>
              <a:rPr lang="en-US" dirty="0"/>
              <a:t>Yong, P. L., Saunders, R. S., Olsen, L. A., &amp; Institute of Medicine (U.S.). (2010). </a:t>
            </a:r>
            <a:r>
              <a:rPr lang="en-US" i="1" dirty="0"/>
              <a:t>The healthcare imperative: Lowering costs and improving outcomes : workshop series summary</a:t>
            </a:r>
            <a:r>
              <a:rPr lang="en-US" dirty="0"/>
              <a:t>. Washington, D.C: National Academies Press.</a:t>
            </a:r>
            <a:endParaRPr lang="en-US" dirty="0" smtClean="0"/>
          </a:p>
          <a:p>
            <a:endParaRPr lang="en-US" dirty="0"/>
          </a:p>
        </p:txBody>
      </p:sp>
    </p:spTree>
    <p:extLst>
      <p:ext uri="{BB962C8B-B14F-4D97-AF65-F5344CB8AC3E}">
        <p14:creationId xmlns:p14="http://schemas.microsoft.com/office/powerpoint/2010/main" val="282500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Some players operate in private and others in public sector.</a:t>
            </a:r>
          </a:p>
          <a:p>
            <a:r>
              <a:rPr lang="en-US" dirty="0" smtClean="0"/>
              <a:t>Some operate for-profit and others not-for-profit entities.</a:t>
            </a:r>
          </a:p>
          <a:p>
            <a:r>
              <a:rPr lang="en-US" dirty="0" smtClean="0"/>
              <a:t>There are regulators.</a:t>
            </a:r>
          </a:p>
          <a:p>
            <a:pPr>
              <a:buFont typeface="Wingdings" panose="05000000000000000000" pitchFamily="2" charset="2"/>
              <a:buChar char="ü"/>
            </a:pPr>
            <a:r>
              <a:rPr lang="en-US" dirty="0" smtClean="0"/>
              <a:t>Some voluntary </a:t>
            </a:r>
          </a:p>
          <a:p>
            <a:pPr>
              <a:buFont typeface="Wingdings" panose="05000000000000000000" pitchFamily="2" charset="2"/>
              <a:buChar char="ü"/>
            </a:pPr>
            <a:r>
              <a:rPr lang="en-US" dirty="0" smtClean="0"/>
              <a:t>Others in governmental agencies</a:t>
            </a:r>
            <a:endParaRPr lang="en-US" dirty="0"/>
          </a:p>
        </p:txBody>
      </p:sp>
    </p:spTree>
    <p:extLst>
      <p:ext uri="{BB962C8B-B14F-4D97-AF65-F5344CB8AC3E}">
        <p14:creationId xmlns:p14="http://schemas.microsoft.com/office/powerpoint/2010/main" val="230813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p:txBody>
          <a:bodyPr>
            <a:normAutofit/>
          </a:bodyPr>
          <a:lstStyle/>
          <a:p>
            <a:r>
              <a:rPr lang="en-US" dirty="0" smtClean="0"/>
              <a:t>During late 1700s, domestic and traditional healing measures were the norm.</a:t>
            </a:r>
          </a:p>
          <a:p>
            <a:r>
              <a:rPr lang="en-US" dirty="0" smtClean="0"/>
              <a:t>Health care was chiefly administered by women of the family.</a:t>
            </a:r>
          </a:p>
          <a:p>
            <a:r>
              <a:rPr lang="en-US" dirty="0" smtClean="0"/>
              <a:t>The doctors could only make house calls when it was extremely required.</a:t>
            </a:r>
          </a:p>
          <a:p>
            <a:r>
              <a:rPr lang="en-US" dirty="0" smtClean="0"/>
              <a:t>Medical colleges were brought to the U.S.</a:t>
            </a:r>
          </a:p>
        </p:txBody>
      </p:sp>
    </p:spTree>
    <p:extLst>
      <p:ext uri="{BB962C8B-B14F-4D97-AF65-F5344CB8AC3E}">
        <p14:creationId xmlns:p14="http://schemas.microsoft.com/office/powerpoint/2010/main" val="2878604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They provided standardized healthcare practices</a:t>
            </a:r>
          </a:p>
          <a:p>
            <a:r>
              <a:rPr lang="en-US" dirty="0" smtClean="0"/>
              <a:t>There was licensing for the physicians.</a:t>
            </a:r>
          </a:p>
          <a:p>
            <a:r>
              <a:rPr lang="en-US" dirty="0" smtClean="0"/>
              <a:t>The doctors became trusted authorities</a:t>
            </a:r>
          </a:p>
          <a:p>
            <a:r>
              <a:rPr lang="en-US" dirty="0" smtClean="0"/>
              <a:t>Urbanization made the cities to be overcrowded making there to be:</a:t>
            </a:r>
          </a:p>
          <a:p>
            <a:pPr>
              <a:buFont typeface="Wingdings" panose="05000000000000000000" pitchFamily="2" charset="2"/>
              <a:buChar char="ü"/>
            </a:pPr>
            <a:r>
              <a:rPr lang="en-US" dirty="0" smtClean="0"/>
              <a:t>Close conditions.</a:t>
            </a:r>
          </a:p>
          <a:p>
            <a:pPr>
              <a:buFont typeface="Wingdings" panose="05000000000000000000" pitchFamily="2" charset="2"/>
              <a:buChar char="ü"/>
            </a:pPr>
            <a:r>
              <a:rPr lang="en-US" dirty="0" smtClean="0"/>
              <a:t>Poor sanitation.</a:t>
            </a:r>
          </a:p>
          <a:p>
            <a:pPr>
              <a:buFont typeface="Wingdings" panose="05000000000000000000" pitchFamily="2" charset="2"/>
              <a:buChar char="ü"/>
            </a:pPr>
            <a:r>
              <a:rPr lang="en-US" dirty="0" smtClean="0"/>
              <a:t>Spread of diseases </a:t>
            </a:r>
          </a:p>
          <a:p>
            <a:endParaRPr lang="en-US" dirty="0"/>
          </a:p>
        </p:txBody>
      </p:sp>
    </p:spTree>
    <p:extLst>
      <p:ext uri="{BB962C8B-B14F-4D97-AF65-F5344CB8AC3E}">
        <p14:creationId xmlns:p14="http://schemas.microsoft.com/office/powerpoint/2010/main" val="3305828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p:txBody>
          <a:bodyPr/>
          <a:lstStyle/>
          <a:p>
            <a:r>
              <a:rPr lang="en-US" dirty="0" smtClean="0"/>
              <a:t>During 1846 to 1899, there was formed the American Medical Association</a:t>
            </a:r>
          </a:p>
          <a:p>
            <a:r>
              <a:rPr lang="en-US" dirty="0" smtClean="0"/>
              <a:t>The medical association kicked-off regulation of prescription medications.</a:t>
            </a:r>
          </a:p>
          <a:p>
            <a:r>
              <a:rPr lang="en-US" dirty="0" smtClean="0"/>
              <a:t>The railroad sector paved way for medical advancements due to the need to treat injuries.</a:t>
            </a:r>
          </a:p>
          <a:p>
            <a:r>
              <a:rPr lang="en-US" dirty="0" smtClean="0"/>
              <a:t>Medical programs are started.</a:t>
            </a:r>
          </a:p>
          <a:p>
            <a:endParaRPr lang="en-US" dirty="0"/>
          </a:p>
        </p:txBody>
      </p:sp>
    </p:spTree>
    <p:extLst>
      <p:ext uri="{BB962C8B-B14F-4D97-AF65-F5344CB8AC3E}">
        <p14:creationId xmlns:p14="http://schemas.microsoft.com/office/powerpoint/2010/main" val="1904430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p:txBody>
          <a:bodyPr>
            <a:normAutofit fontScale="92500"/>
          </a:bodyPr>
          <a:lstStyle/>
          <a:p>
            <a:r>
              <a:rPr lang="en-US" dirty="0" smtClean="0"/>
              <a:t>Specialization in medicine kicks-off.</a:t>
            </a:r>
          </a:p>
          <a:p>
            <a:r>
              <a:rPr lang="en-US" dirty="0" smtClean="0"/>
              <a:t>Some doctors specialize in railway surgery</a:t>
            </a:r>
          </a:p>
          <a:p>
            <a:r>
              <a:rPr lang="en-US" dirty="0" smtClean="0"/>
              <a:t>Others in societies to share information.</a:t>
            </a:r>
          </a:p>
          <a:p>
            <a:r>
              <a:rPr lang="en-US" dirty="0" smtClean="0"/>
              <a:t>They offer medical care under fee-for-service</a:t>
            </a:r>
          </a:p>
          <a:p>
            <a:r>
              <a:rPr lang="en-US" dirty="0" smtClean="0"/>
              <a:t>Payment is done every time once visits.</a:t>
            </a:r>
          </a:p>
          <a:p>
            <a:r>
              <a:rPr lang="en-US" dirty="0" smtClean="0"/>
              <a:t>Some people start using private health insurance pools</a:t>
            </a:r>
          </a:p>
          <a:p>
            <a:r>
              <a:rPr lang="en-US" dirty="0" smtClean="0"/>
              <a:t>The employers start to occasionally offering healthcare benefits to their employees.</a:t>
            </a:r>
            <a:endParaRPr lang="en-US" dirty="0"/>
          </a:p>
        </p:txBody>
      </p:sp>
    </p:spTree>
    <p:extLst>
      <p:ext uri="{BB962C8B-B14F-4D97-AF65-F5344CB8AC3E}">
        <p14:creationId xmlns:p14="http://schemas.microsoft.com/office/powerpoint/2010/main" val="1353022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During 1900-1920s, the US health care system continues to improve.</a:t>
            </a:r>
          </a:p>
          <a:p>
            <a:r>
              <a:rPr lang="en-US" dirty="0" smtClean="0"/>
              <a:t>At the start of the early 1900s, the American Medical Association increases its membership.</a:t>
            </a:r>
          </a:p>
          <a:p>
            <a:r>
              <a:rPr lang="en-US" dirty="0" smtClean="0"/>
              <a:t>The association gets half-filled with physicians across the nation.</a:t>
            </a:r>
          </a:p>
          <a:p>
            <a:r>
              <a:rPr lang="en-US" dirty="0" smtClean="0"/>
              <a:t>Surgeons starts to remove infected tonsils and tumors.</a:t>
            </a:r>
          </a:p>
          <a:p>
            <a:r>
              <a:rPr lang="en-US" dirty="0" smtClean="0"/>
              <a:t>Progressive party introduces the idea of a National Health Service for:</a:t>
            </a:r>
          </a:p>
          <a:p>
            <a:pPr>
              <a:buFont typeface="Wingdings" panose="05000000000000000000" pitchFamily="2" charset="2"/>
              <a:buChar char="ü"/>
            </a:pPr>
            <a:r>
              <a:rPr lang="en-US" dirty="0" smtClean="0"/>
              <a:t>The elderly.</a:t>
            </a:r>
          </a:p>
          <a:p>
            <a:pPr>
              <a:buFont typeface="Wingdings" panose="05000000000000000000" pitchFamily="2" charset="2"/>
              <a:buChar char="ü"/>
            </a:pPr>
            <a:r>
              <a:rPr lang="en-US" dirty="0" smtClean="0"/>
              <a:t>Disabled persons</a:t>
            </a:r>
          </a:p>
          <a:p>
            <a:pPr>
              <a:buFont typeface="Wingdings" panose="05000000000000000000" pitchFamily="2" charset="2"/>
              <a:buChar char="ü"/>
            </a:pPr>
            <a:r>
              <a:rPr lang="en-US" dirty="0" smtClean="0"/>
              <a:t>Jobless.</a:t>
            </a:r>
          </a:p>
          <a:p>
            <a:endParaRPr lang="en-US" dirty="0"/>
          </a:p>
        </p:txBody>
      </p:sp>
    </p:spTree>
    <p:extLst>
      <p:ext uri="{BB962C8B-B14F-4D97-AF65-F5344CB8AC3E}">
        <p14:creationId xmlns:p14="http://schemas.microsoft.com/office/powerpoint/2010/main" val="3334441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Health Care System History</a:t>
            </a:r>
            <a:endParaRPr lang="en-US" dirty="0"/>
          </a:p>
        </p:txBody>
      </p:sp>
      <p:sp>
        <p:nvSpPr>
          <p:cNvPr id="3" name="Content Placeholder 2"/>
          <p:cNvSpPr>
            <a:spLocks noGrp="1"/>
          </p:cNvSpPr>
          <p:nvPr>
            <p:ph idx="1"/>
          </p:nvPr>
        </p:nvSpPr>
        <p:spPr/>
        <p:txBody>
          <a:bodyPr>
            <a:normAutofit lnSpcReduction="10000"/>
          </a:bodyPr>
          <a:lstStyle/>
          <a:p>
            <a:r>
              <a:rPr lang="en-US" dirty="0" smtClean="0"/>
              <a:t>The plan proposed by the Progressive party gets opposed by:</a:t>
            </a:r>
          </a:p>
          <a:p>
            <a:r>
              <a:rPr lang="en-US" dirty="0" smtClean="0"/>
              <a:t>The American Medical Association.</a:t>
            </a:r>
          </a:p>
          <a:p>
            <a:r>
              <a:rPr lang="en-US" dirty="0" smtClean="0"/>
              <a:t>Others organizations.</a:t>
            </a:r>
          </a:p>
          <a:p>
            <a:r>
              <a:rPr lang="en-US" dirty="0" smtClean="0"/>
              <a:t>The Progressive party gets dissolved in 1916.</a:t>
            </a:r>
          </a:p>
          <a:p>
            <a:r>
              <a:rPr lang="en-US" dirty="0" smtClean="0"/>
              <a:t>The idea of social insurance gets influential in later years.</a:t>
            </a:r>
          </a:p>
          <a:p>
            <a:r>
              <a:rPr lang="en-US" dirty="0" smtClean="0"/>
              <a:t>During the 1920s, hospitals are made to be modern, and clean facilities.</a:t>
            </a:r>
          </a:p>
          <a:p>
            <a:r>
              <a:rPr lang="en-US" dirty="0" smtClean="0"/>
              <a:t>General motors agrees to insure 180,000 of its employees.</a:t>
            </a:r>
          </a:p>
        </p:txBody>
      </p:sp>
    </p:spTree>
    <p:extLst>
      <p:ext uri="{BB962C8B-B14F-4D97-AF65-F5344CB8AC3E}">
        <p14:creationId xmlns:p14="http://schemas.microsoft.com/office/powerpoint/2010/main" val="21472847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356</TotalTime>
  <Words>3785</Words>
  <Application>Microsoft Office PowerPoint</Application>
  <PresentationFormat>Widescreen</PresentationFormat>
  <Paragraphs>250</Paragraphs>
  <Slides>29</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Garamond</vt:lpstr>
      <vt:lpstr>Wingdings</vt:lpstr>
      <vt:lpstr>Organic</vt:lpstr>
      <vt:lpstr>U.S. Health Care</vt:lpstr>
      <vt:lpstr>Introduction </vt:lpstr>
      <vt:lpstr>Cont…,</vt:lpstr>
      <vt:lpstr>U.S. Health Care System History</vt:lpstr>
      <vt:lpstr>U.S. Health Care System History</vt:lpstr>
      <vt:lpstr>U.S. Health Care System History</vt:lpstr>
      <vt:lpstr>U.S. Health Care System History</vt:lpstr>
      <vt:lpstr>U.S. Health Care System History</vt:lpstr>
      <vt:lpstr>U.S. Health Care System History</vt:lpstr>
      <vt:lpstr>U.S. Health Care System History</vt:lpstr>
      <vt:lpstr>U.S. Health Care System History</vt:lpstr>
      <vt:lpstr>U.S. Health Care System History</vt:lpstr>
      <vt:lpstr>U.S. Health Care System History</vt:lpstr>
      <vt:lpstr>U.S. Health Care System History</vt:lpstr>
      <vt:lpstr>U.S. Health Care System History</vt:lpstr>
      <vt:lpstr>Costs Involved</vt:lpstr>
      <vt:lpstr>How the Concepts of Value and Quality Influence Healthcare Delivery</vt:lpstr>
      <vt:lpstr>Eligibility &amp; Benefits</vt:lpstr>
      <vt:lpstr>Healthcare Delivery Issues</vt:lpstr>
      <vt:lpstr>Healthcare Delivery Issues</vt:lpstr>
      <vt:lpstr>Healthcare Delivery Issues</vt:lpstr>
      <vt:lpstr>Healthcare Delivery Issues</vt:lpstr>
      <vt:lpstr>Healthcare Delivery Issues</vt:lpstr>
      <vt:lpstr>Ways to Alleviate Issues within the Healthcare System</vt:lpstr>
      <vt:lpstr>Ways to Alleviate Issues within the Healthcare System</vt:lpstr>
      <vt:lpstr>Conclusion</vt:lpstr>
      <vt:lpstr>Role Played by Government</vt:lpstr>
      <vt:lpstr>Strategic Plan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Health Care</dc:title>
  <dc:creator>Patrick</dc:creator>
  <cp:lastModifiedBy>Patrick</cp:lastModifiedBy>
  <cp:revision>242</cp:revision>
  <dcterms:created xsi:type="dcterms:W3CDTF">2021-04-05T06:18:08Z</dcterms:created>
  <dcterms:modified xsi:type="dcterms:W3CDTF">2021-04-05T12:14:45Z</dcterms:modified>
</cp:coreProperties>
</file>